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285" r:id="rId1"/>
  </p:sldMasterIdLst>
  <p:sldIdLst>
    <p:sldId id="256" r:id="rId2"/>
    <p:sldId id="258" r:id="rId3"/>
    <p:sldId id="270" r:id="rId4"/>
    <p:sldId id="257" r:id="rId5"/>
    <p:sldId id="261" r:id="rId6"/>
    <p:sldId id="262" r:id="rId7"/>
    <p:sldId id="265" r:id="rId8"/>
    <p:sldId id="266" r:id="rId9"/>
    <p:sldId id="271" r:id="rId10"/>
    <p:sldId id="268" r:id="rId11"/>
    <p:sldId id="269" r:id="rId12"/>
    <p:sldId id="272" r:id="rId13"/>
    <p:sldId id="273" r:id="rId14"/>
    <p:sldId id="274" r:id="rId15"/>
    <p:sldId id="277" r:id="rId16"/>
    <p:sldId id="275" r:id="rId17"/>
    <p:sldId id="276"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7"/>
  </p:normalViewPr>
  <p:slideViewPr>
    <p:cSldViewPr snapToGrid="0" snapToObjects="1">
      <p:cViewPr>
        <p:scale>
          <a:sx n="109" d="100"/>
          <a:sy n="109" d="100"/>
        </p:scale>
        <p:origin x="68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1/15/21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4404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2019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1/15/21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2161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135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1/15/21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5626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169936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597962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Tree>
    <p:extLst>
      <p:ext uri="{BB962C8B-B14F-4D97-AF65-F5344CB8AC3E}">
        <p14:creationId xmlns:p14="http://schemas.microsoft.com/office/powerpoint/2010/main" val="4270000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447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1/15/21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338747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0934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1/15/21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27190111"/>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3E28-CB31-EE44-851E-C7E967A202F4}"/>
              </a:ext>
            </a:extLst>
          </p:cNvPr>
          <p:cNvSpPr>
            <a:spLocks noGrp="1"/>
          </p:cNvSpPr>
          <p:nvPr>
            <p:ph type="ctrTitle"/>
          </p:nvPr>
        </p:nvSpPr>
        <p:spPr/>
        <p:txBody>
          <a:bodyPr>
            <a:normAutofit fontScale="90000"/>
          </a:bodyPr>
          <a:lstStyle/>
          <a:p>
            <a:r>
              <a:rPr lang="en-IT" sz="7200" dirty="0"/>
              <a:t>Flight booking system</a:t>
            </a:r>
          </a:p>
        </p:txBody>
      </p:sp>
      <p:sp>
        <p:nvSpPr>
          <p:cNvPr id="3" name="Subtitle 2">
            <a:extLst>
              <a:ext uri="{FF2B5EF4-FFF2-40B4-BE49-F238E27FC236}">
                <a16:creationId xmlns:a16="http://schemas.microsoft.com/office/drawing/2014/main" id="{006D4E55-0671-DD40-8D33-FDACFEEA2F24}"/>
              </a:ext>
            </a:extLst>
          </p:cNvPr>
          <p:cNvSpPr>
            <a:spLocks noGrp="1"/>
          </p:cNvSpPr>
          <p:nvPr>
            <p:ph type="subTitle" idx="1"/>
          </p:nvPr>
        </p:nvSpPr>
        <p:spPr/>
        <p:txBody>
          <a:bodyPr>
            <a:normAutofit/>
          </a:bodyPr>
          <a:lstStyle/>
          <a:p>
            <a:r>
              <a:rPr lang="en-IT" sz="2800" dirty="0"/>
              <a:t>Jaspreet singh &amp; Roheel Ahmed</a:t>
            </a:r>
          </a:p>
        </p:txBody>
      </p:sp>
      <p:sp>
        <p:nvSpPr>
          <p:cNvPr id="5" name="TextBox 4">
            <a:extLst>
              <a:ext uri="{FF2B5EF4-FFF2-40B4-BE49-F238E27FC236}">
                <a16:creationId xmlns:a16="http://schemas.microsoft.com/office/drawing/2014/main" id="{F2D83263-1D97-6B4D-AC02-F8CFBB8ED542}"/>
              </a:ext>
            </a:extLst>
          </p:cNvPr>
          <p:cNvSpPr txBox="1"/>
          <p:nvPr/>
        </p:nvSpPr>
        <p:spPr>
          <a:xfrm>
            <a:off x="6411949" y="3249448"/>
            <a:ext cx="5575611" cy="523220"/>
          </a:xfrm>
          <a:prstGeom prst="rect">
            <a:avLst/>
          </a:prstGeom>
          <a:noFill/>
        </p:spPr>
        <p:txBody>
          <a:bodyPr wrap="square" rtlCol="0">
            <a:spAutoFit/>
          </a:bodyPr>
          <a:lstStyle/>
          <a:p>
            <a:r>
              <a:rPr lang="en-IT" sz="2800" dirty="0">
                <a:solidFill>
                  <a:schemeClr val="bg1"/>
                </a:solidFill>
              </a:rPr>
              <a:t>BIRMINGHAM CITY UNIVERSITY</a:t>
            </a:r>
          </a:p>
        </p:txBody>
      </p:sp>
      <p:sp>
        <p:nvSpPr>
          <p:cNvPr id="7" name="TextBox 6">
            <a:extLst>
              <a:ext uri="{FF2B5EF4-FFF2-40B4-BE49-F238E27FC236}">
                <a16:creationId xmlns:a16="http://schemas.microsoft.com/office/drawing/2014/main" id="{FB45F9C8-0B5E-A045-9CD0-4431D8FFF624}"/>
              </a:ext>
            </a:extLst>
          </p:cNvPr>
          <p:cNvSpPr txBox="1"/>
          <p:nvPr/>
        </p:nvSpPr>
        <p:spPr>
          <a:xfrm>
            <a:off x="9852794" y="4633620"/>
            <a:ext cx="1721946" cy="523220"/>
          </a:xfrm>
          <a:prstGeom prst="rect">
            <a:avLst/>
          </a:prstGeom>
          <a:noFill/>
        </p:spPr>
        <p:txBody>
          <a:bodyPr wrap="none" rtlCol="0">
            <a:spAutoFit/>
          </a:bodyPr>
          <a:lstStyle/>
          <a:p>
            <a:r>
              <a:rPr lang="en-IT" sz="2800" dirty="0">
                <a:solidFill>
                  <a:schemeClr val="bg1"/>
                </a:solidFill>
              </a:rPr>
              <a:t>2020/2021</a:t>
            </a:r>
          </a:p>
        </p:txBody>
      </p:sp>
      <p:sp>
        <p:nvSpPr>
          <p:cNvPr id="8" name="TextBox 7">
            <a:extLst>
              <a:ext uri="{FF2B5EF4-FFF2-40B4-BE49-F238E27FC236}">
                <a16:creationId xmlns:a16="http://schemas.microsoft.com/office/drawing/2014/main" id="{4201FEE9-56BC-A343-ABF8-9D0B617F6FB9}"/>
              </a:ext>
            </a:extLst>
          </p:cNvPr>
          <p:cNvSpPr txBox="1"/>
          <p:nvPr/>
        </p:nvSpPr>
        <p:spPr>
          <a:xfrm>
            <a:off x="9139458" y="3936320"/>
            <a:ext cx="2435282" cy="523220"/>
          </a:xfrm>
          <a:prstGeom prst="rect">
            <a:avLst/>
          </a:prstGeom>
          <a:noFill/>
        </p:spPr>
        <p:txBody>
          <a:bodyPr wrap="none" rtlCol="0">
            <a:spAutoFit/>
          </a:bodyPr>
          <a:lstStyle/>
          <a:p>
            <a:r>
              <a:rPr lang="en-GB" sz="2800" dirty="0">
                <a:solidFill>
                  <a:schemeClr val="bg1"/>
                </a:solidFill>
              </a:rPr>
              <a:t>CMP5332-A-S1</a:t>
            </a:r>
          </a:p>
        </p:txBody>
      </p:sp>
    </p:spTree>
    <p:extLst>
      <p:ext uri="{BB962C8B-B14F-4D97-AF65-F5344CB8AC3E}">
        <p14:creationId xmlns:p14="http://schemas.microsoft.com/office/powerpoint/2010/main" val="4125569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IT" sz="4400" dirty="0"/>
              <a:t>Gui - adding new cUSTOMER</a:t>
            </a:r>
          </a:p>
        </p:txBody>
      </p:sp>
      <p:pic>
        <p:nvPicPr>
          <p:cNvPr id="11" name="Picture 10">
            <a:extLst>
              <a:ext uri="{FF2B5EF4-FFF2-40B4-BE49-F238E27FC236}">
                <a16:creationId xmlns:a16="http://schemas.microsoft.com/office/drawing/2014/main" id="{F3BCFC9A-4203-DA4D-80EC-D4AA926259B9}"/>
              </a:ext>
            </a:extLst>
          </p:cNvPr>
          <p:cNvPicPr>
            <a:picLocks noChangeAspect="1"/>
          </p:cNvPicPr>
          <p:nvPr/>
        </p:nvPicPr>
        <p:blipFill>
          <a:blip r:embed="rId2"/>
          <a:stretch>
            <a:fillRect/>
          </a:stretch>
        </p:blipFill>
        <p:spPr>
          <a:xfrm>
            <a:off x="1269396" y="2156436"/>
            <a:ext cx="2965813" cy="1184266"/>
          </a:xfrm>
          <a:prstGeom prst="rect">
            <a:avLst/>
          </a:prstGeom>
        </p:spPr>
      </p:pic>
      <p:pic>
        <p:nvPicPr>
          <p:cNvPr id="13" name="Picture 12">
            <a:extLst>
              <a:ext uri="{FF2B5EF4-FFF2-40B4-BE49-F238E27FC236}">
                <a16:creationId xmlns:a16="http://schemas.microsoft.com/office/drawing/2014/main" id="{4023DA3D-0298-3C44-974F-D710905DBBAC}"/>
              </a:ext>
            </a:extLst>
          </p:cNvPr>
          <p:cNvPicPr>
            <a:picLocks noChangeAspect="1"/>
          </p:cNvPicPr>
          <p:nvPr/>
        </p:nvPicPr>
        <p:blipFill>
          <a:blip r:embed="rId3"/>
          <a:stretch>
            <a:fillRect/>
          </a:stretch>
        </p:blipFill>
        <p:spPr>
          <a:xfrm>
            <a:off x="5259947" y="2248088"/>
            <a:ext cx="6350861" cy="1062441"/>
          </a:xfrm>
          <a:prstGeom prst="rect">
            <a:avLst/>
          </a:prstGeom>
        </p:spPr>
      </p:pic>
      <p:pic>
        <p:nvPicPr>
          <p:cNvPr id="19" name="Picture 18">
            <a:extLst>
              <a:ext uri="{FF2B5EF4-FFF2-40B4-BE49-F238E27FC236}">
                <a16:creationId xmlns:a16="http://schemas.microsoft.com/office/drawing/2014/main" id="{8780F63E-E96E-B84A-89C8-FA5DDEC67AB4}"/>
              </a:ext>
            </a:extLst>
          </p:cNvPr>
          <p:cNvPicPr>
            <a:picLocks noChangeAspect="1"/>
          </p:cNvPicPr>
          <p:nvPr/>
        </p:nvPicPr>
        <p:blipFill>
          <a:blip r:embed="rId4"/>
          <a:stretch>
            <a:fillRect/>
          </a:stretch>
        </p:blipFill>
        <p:spPr>
          <a:xfrm>
            <a:off x="324518" y="4929548"/>
            <a:ext cx="2427784" cy="1672992"/>
          </a:xfrm>
          <a:prstGeom prst="rect">
            <a:avLst/>
          </a:prstGeom>
        </p:spPr>
      </p:pic>
      <p:pic>
        <p:nvPicPr>
          <p:cNvPr id="21" name="Picture 20">
            <a:extLst>
              <a:ext uri="{FF2B5EF4-FFF2-40B4-BE49-F238E27FC236}">
                <a16:creationId xmlns:a16="http://schemas.microsoft.com/office/drawing/2014/main" id="{94B264CE-EA2E-3E4B-BC24-11A1F0E86EE0}"/>
              </a:ext>
            </a:extLst>
          </p:cNvPr>
          <p:cNvPicPr>
            <a:picLocks noChangeAspect="1"/>
          </p:cNvPicPr>
          <p:nvPr/>
        </p:nvPicPr>
        <p:blipFill>
          <a:blip r:embed="rId5"/>
          <a:stretch>
            <a:fillRect/>
          </a:stretch>
        </p:blipFill>
        <p:spPr>
          <a:xfrm>
            <a:off x="3021317" y="5139519"/>
            <a:ext cx="2427784" cy="1253050"/>
          </a:xfrm>
          <a:prstGeom prst="rect">
            <a:avLst/>
          </a:prstGeom>
        </p:spPr>
      </p:pic>
      <p:pic>
        <p:nvPicPr>
          <p:cNvPr id="23" name="Picture 22">
            <a:extLst>
              <a:ext uri="{FF2B5EF4-FFF2-40B4-BE49-F238E27FC236}">
                <a16:creationId xmlns:a16="http://schemas.microsoft.com/office/drawing/2014/main" id="{2A5509F8-B5D8-184F-AD34-191827319BAE}"/>
              </a:ext>
            </a:extLst>
          </p:cNvPr>
          <p:cNvPicPr>
            <a:picLocks noChangeAspect="1"/>
          </p:cNvPicPr>
          <p:nvPr/>
        </p:nvPicPr>
        <p:blipFill>
          <a:blip r:embed="rId6"/>
          <a:stretch>
            <a:fillRect/>
          </a:stretch>
        </p:blipFill>
        <p:spPr>
          <a:xfrm>
            <a:off x="5755612" y="4983241"/>
            <a:ext cx="6380890" cy="1225757"/>
          </a:xfrm>
          <a:prstGeom prst="rect">
            <a:avLst/>
          </a:prstGeom>
        </p:spPr>
      </p:pic>
      <p:sp>
        <p:nvSpPr>
          <p:cNvPr id="24" name="TextBox 23">
            <a:extLst>
              <a:ext uri="{FF2B5EF4-FFF2-40B4-BE49-F238E27FC236}">
                <a16:creationId xmlns:a16="http://schemas.microsoft.com/office/drawing/2014/main" id="{7779A0F4-305F-2740-995A-25D8CD3D3849}"/>
              </a:ext>
            </a:extLst>
          </p:cNvPr>
          <p:cNvSpPr txBox="1"/>
          <p:nvPr/>
        </p:nvSpPr>
        <p:spPr>
          <a:xfrm>
            <a:off x="706098" y="3781182"/>
            <a:ext cx="10904710" cy="707886"/>
          </a:xfrm>
          <a:prstGeom prst="rect">
            <a:avLst/>
          </a:prstGeom>
          <a:noFill/>
        </p:spPr>
        <p:txBody>
          <a:bodyPr wrap="square" rtlCol="0">
            <a:spAutoFit/>
          </a:bodyPr>
          <a:lstStyle/>
          <a:p>
            <a:pPr algn="just"/>
            <a:r>
              <a:rPr lang="en-IT" sz="2000" dirty="0"/>
              <a:t>Here using ther popup menu options we can insert a new customer after putting the customer’s information into the right textboxes inside the windown that will appear on screen</a:t>
            </a:r>
          </a:p>
        </p:txBody>
      </p:sp>
    </p:spTree>
    <p:extLst>
      <p:ext uri="{BB962C8B-B14F-4D97-AF65-F5344CB8AC3E}">
        <p14:creationId xmlns:p14="http://schemas.microsoft.com/office/powerpoint/2010/main" val="379643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IT" sz="4400" dirty="0"/>
              <a:t>CODE OF gUI ELEMENTS</a:t>
            </a:r>
          </a:p>
        </p:txBody>
      </p:sp>
      <p:pic>
        <p:nvPicPr>
          <p:cNvPr id="3" name="Picture 2">
            <a:extLst>
              <a:ext uri="{FF2B5EF4-FFF2-40B4-BE49-F238E27FC236}">
                <a16:creationId xmlns:a16="http://schemas.microsoft.com/office/drawing/2014/main" id="{C40FF909-5B75-FF42-8AB1-5A8BB67C4D8B}"/>
              </a:ext>
            </a:extLst>
          </p:cNvPr>
          <p:cNvPicPr>
            <a:picLocks noChangeAspect="1"/>
          </p:cNvPicPr>
          <p:nvPr/>
        </p:nvPicPr>
        <p:blipFill>
          <a:blip r:embed="rId2"/>
          <a:stretch>
            <a:fillRect/>
          </a:stretch>
        </p:blipFill>
        <p:spPr>
          <a:xfrm>
            <a:off x="475685" y="2039546"/>
            <a:ext cx="4721053" cy="2065927"/>
          </a:xfrm>
          <a:prstGeom prst="rect">
            <a:avLst/>
          </a:prstGeom>
        </p:spPr>
      </p:pic>
      <p:pic>
        <p:nvPicPr>
          <p:cNvPr id="5" name="Picture 4">
            <a:extLst>
              <a:ext uri="{FF2B5EF4-FFF2-40B4-BE49-F238E27FC236}">
                <a16:creationId xmlns:a16="http://schemas.microsoft.com/office/drawing/2014/main" id="{D7C0D340-84D3-5044-A669-2A2880BD379D}"/>
              </a:ext>
            </a:extLst>
          </p:cNvPr>
          <p:cNvPicPr>
            <a:picLocks noChangeAspect="1"/>
          </p:cNvPicPr>
          <p:nvPr/>
        </p:nvPicPr>
        <p:blipFill>
          <a:blip r:embed="rId3"/>
          <a:stretch>
            <a:fillRect/>
          </a:stretch>
        </p:blipFill>
        <p:spPr>
          <a:xfrm>
            <a:off x="5408664" y="2018286"/>
            <a:ext cx="6307651" cy="2087187"/>
          </a:xfrm>
          <a:prstGeom prst="rect">
            <a:avLst/>
          </a:prstGeom>
        </p:spPr>
      </p:pic>
      <p:pic>
        <p:nvPicPr>
          <p:cNvPr id="7" name="Picture 6">
            <a:extLst>
              <a:ext uri="{FF2B5EF4-FFF2-40B4-BE49-F238E27FC236}">
                <a16:creationId xmlns:a16="http://schemas.microsoft.com/office/drawing/2014/main" id="{52AAE4A5-4ECE-1044-A1AF-4F2F60C787EC}"/>
              </a:ext>
            </a:extLst>
          </p:cNvPr>
          <p:cNvPicPr>
            <a:picLocks noChangeAspect="1"/>
          </p:cNvPicPr>
          <p:nvPr/>
        </p:nvPicPr>
        <p:blipFill>
          <a:blip r:embed="rId4"/>
          <a:stretch>
            <a:fillRect/>
          </a:stretch>
        </p:blipFill>
        <p:spPr>
          <a:xfrm>
            <a:off x="66555" y="4407804"/>
            <a:ext cx="3886188" cy="2243186"/>
          </a:xfrm>
          <a:prstGeom prst="rect">
            <a:avLst/>
          </a:prstGeom>
        </p:spPr>
      </p:pic>
      <p:pic>
        <p:nvPicPr>
          <p:cNvPr id="10" name="Picture 9">
            <a:extLst>
              <a:ext uri="{FF2B5EF4-FFF2-40B4-BE49-F238E27FC236}">
                <a16:creationId xmlns:a16="http://schemas.microsoft.com/office/drawing/2014/main" id="{C884AAF5-4BBC-2F43-AEDD-E2096DCDEB84}"/>
              </a:ext>
            </a:extLst>
          </p:cNvPr>
          <p:cNvPicPr>
            <a:picLocks noChangeAspect="1"/>
          </p:cNvPicPr>
          <p:nvPr/>
        </p:nvPicPr>
        <p:blipFill>
          <a:blip r:embed="rId5"/>
          <a:stretch>
            <a:fillRect/>
          </a:stretch>
        </p:blipFill>
        <p:spPr>
          <a:xfrm>
            <a:off x="7908122" y="4407804"/>
            <a:ext cx="4248954" cy="2243186"/>
          </a:xfrm>
          <a:prstGeom prst="rect">
            <a:avLst/>
          </a:prstGeom>
        </p:spPr>
      </p:pic>
      <p:pic>
        <p:nvPicPr>
          <p:cNvPr id="12" name="Picture 11">
            <a:extLst>
              <a:ext uri="{FF2B5EF4-FFF2-40B4-BE49-F238E27FC236}">
                <a16:creationId xmlns:a16="http://schemas.microsoft.com/office/drawing/2014/main" id="{EBDE0EDF-4BE2-6F41-BE42-C8F92C7B02FD}"/>
              </a:ext>
            </a:extLst>
          </p:cNvPr>
          <p:cNvPicPr>
            <a:picLocks noChangeAspect="1"/>
          </p:cNvPicPr>
          <p:nvPr/>
        </p:nvPicPr>
        <p:blipFill>
          <a:blip r:embed="rId6"/>
          <a:stretch>
            <a:fillRect/>
          </a:stretch>
        </p:blipFill>
        <p:spPr>
          <a:xfrm>
            <a:off x="3982673" y="4407804"/>
            <a:ext cx="3877112" cy="2243186"/>
          </a:xfrm>
          <a:prstGeom prst="rect">
            <a:avLst/>
          </a:prstGeom>
        </p:spPr>
      </p:pic>
    </p:spTree>
    <p:extLst>
      <p:ext uri="{BB962C8B-B14F-4D97-AF65-F5344CB8AC3E}">
        <p14:creationId xmlns:p14="http://schemas.microsoft.com/office/powerpoint/2010/main" val="222080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IT" sz="4400" dirty="0"/>
              <a:t>Remove ( hide )  Customer / flight</a:t>
            </a:r>
          </a:p>
        </p:txBody>
      </p:sp>
      <p:sp>
        <p:nvSpPr>
          <p:cNvPr id="24" name="TextBox 23">
            <a:extLst>
              <a:ext uri="{FF2B5EF4-FFF2-40B4-BE49-F238E27FC236}">
                <a16:creationId xmlns:a16="http://schemas.microsoft.com/office/drawing/2014/main" id="{7779A0F4-305F-2740-995A-25D8CD3D3849}"/>
              </a:ext>
            </a:extLst>
          </p:cNvPr>
          <p:cNvSpPr txBox="1"/>
          <p:nvPr/>
        </p:nvSpPr>
        <p:spPr>
          <a:xfrm>
            <a:off x="8790074" y="3127857"/>
            <a:ext cx="2979896" cy="2862322"/>
          </a:xfrm>
          <a:prstGeom prst="rect">
            <a:avLst/>
          </a:prstGeom>
          <a:noFill/>
        </p:spPr>
        <p:txBody>
          <a:bodyPr wrap="square" rtlCol="0">
            <a:spAutoFit/>
          </a:bodyPr>
          <a:lstStyle/>
          <a:p>
            <a:pPr algn="just"/>
            <a:r>
              <a:rPr lang="en-IT" sz="2000" dirty="0"/>
              <a:t>Here the code to delete or hide the customer / flight using a isDeleted boolean variable and setting it to true that will be used to indicate if the element will be listed when printing all the elements</a:t>
            </a:r>
          </a:p>
        </p:txBody>
      </p:sp>
      <p:pic>
        <p:nvPicPr>
          <p:cNvPr id="4" name="Picture 3">
            <a:extLst>
              <a:ext uri="{FF2B5EF4-FFF2-40B4-BE49-F238E27FC236}">
                <a16:creationId xmlns:a16="http://schemas.microsoft.com/office/drawing/2014/main" id="{3FF55082-F7A1-4A48-847A-294B11049394}"/>
              </a:ext>
            </a:extLst>
          </p:cNvPr>
          <p:cNvPicPr>
            <a:picLocks noChangeAspect="1"/>
          </p:cNvPicPr>
          <p:nvPr/>
        </p:nvPicPr>
        <p:blipFill>
          <a:blip r:embed="rId2"/>
          <a:stretch>
            <a:fillRect/>
          </a:stretch>
        </p:blipFill>
        <p:spPr>
          <a:xfrm>
            <a:off x="421396" y="2799611"/>
            <a:ext cx="8173738" cy="1832461"/>
          </a:xfrm>
          <a:prstGeom prst="rect">
            <a:avLst/>
          </a:prstGeom>
        </p:spPr>
      </p:pic>
      <p:pic>
        <p:nvPicPr>
          <p:cNvPr id="6" name="Picture 5">
            <a:extLst>
              <a:ext uri="{FF2B5EF4-FFF2-40B4-BE49-F238E27FC236}">
                <a16:creationId xmlns:a16="http://schemas.microsoft.com/office/drawing/2014/main" id="{BDAF3686-0B53-864A-883E-03BB6C291609}"/>
              </a:ext>
            </a:extLst>
          </p:cNvPr>
          <p:cNvPicPr>
            <a:picLocks noChangeAspect="1"/>
          </p:cNvPicPr>
          <p:nvPr/>
        </p:nvPicPr>
        <p:blipFill>
          <a:blip r:embed="rId3"/>
          <a:stretch>
            <a:fillRect/>
          </a:stretch>
        </p:blipFill>
        <p:spPr>
          <a:xfrm>
            <a:off x="422030" y="4789633"/>
            <a:ext cx="8173104" cy="1970455"/>
          </a:xfrm>
          <a:prstGeom prst="rect">
            <a:avLst/>
          </a:prstGeom>
        </p:spPr>
      </p:pic>
      <p:pic>
        <p:nvPicPr>
          <p:cNvPr id="7" name="Picture 6">
            <a:extLst>
              <a:ext uri="{FF2B5EF4-FFF2-40B4-BE49-F238E27FC236}">
                <a16:creationId xmlns:a16="http://schemas.microsoft.com/office/drawing/2014/main" id="{F930256A-3F40-9E48-BB30-40FAD84FD61D}"/>
              </a:ext>
            </a:extLst>
          </p:cNvPr>
          <p:cNvPicPr>
            <a:picLocks noChangeAspect="1"/>
          </p:cNvPicPr>
          <p:nvPr/>
        </p:nvPicPr>
        <p:blipFill>
          <a:blip r:embed="rId4"/>
          <a:stretch>
            <a:fillRect/>
          </a:stretch>
        </p:blipFill>
        <p:spPr>
          <a:xfrm>
            <a:off x="1011849" y="1908145"/>
            <a:ext cx="5168900" cy="749300"/>
          </a:xfrm>
          <a:prstGeom prst="rect">
            <a:avLst/>
          </a:prstGeom>
        </p:spPr>
      </p:pic>
      <p:pic>
        <p:nvPicPr>
          <p:cNvPr id="9" name="Picture 8">
            <a:extLst>
              <a:ext uri="{FF2B5EF4-FFF2-40B4-BE49-F238E27FC236}">
                <a16:creationId xmlns:a16="http://schemas.microsoft.com/office/drawing/2014/main" id="{15E347F4-E524-3E4D-B942-F41BE0EABAB9}"/>
              </a:ext>
            </a:extLst>
          </p:cNvPr>
          <p:cNvPicPr>
            <a:picLocks noChangeAspect="1"/>
          </p:cNvPicPr>
          <p:nvPr/>
        </p:nvPicPr>
        <p:blipFill>
          <a:blip r:embed="rId5"/>
          <a:stretch>
            <a:fillRect/>
          </a:stretch>
        </p:blipFill>
        <p:spPr>
          <a:xfrm>
            <a:off x="6785218" y="1892750"/>
            <a:ext cx="4394933" cy="749300"/>
          </a:xfrm>
          <a:prstGeom prst="rect">
            <a:avLst/>
          </a:prstGeom>
        </p:spPr>
      </p:pic>
    </p:spTree>
    <p:extLst>
      <p:ext uri="{BB962C8B-B14F-4D97-AF65-F5344CB8AC3E}">
        <p14:creationId xmlns:p14="http://schemas.microsoft.com/office/powerpoint/2010/main" val="178210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GB" sz="4400" dirty="0"/>
              <a:t>Impose limit of passengers on flights</a:t>
            </a:r>
            <a:endParaRPr lang="en-IT" sz="4400" dirty="0"/>
          </a:p>
        </p:txBody>
      </p:sp>
      <p:sp>
        <p:nvSpPr>
          <p:cNvPr id="24" name="TextBox 23">
            <a:extLst>
              <a:ext uri="{FF2B5EF4-FFF2-40B4-BE49-F238E27FC236}">
                <a16:creationId xmlns:a16="http://schemas.microsoft.com/office/drawing/2014/main" id="{7779A0F4-305F-2740-995A-25D8CD3D3849}"/>
              </a:ext>
            </a:extLst>
          </p:cNvPr>
          <p:cNvSpPr txBox="1"/>
          <p:nvPr/>
        </p:nvSpPr>
        <p:spPr>
          <a:xfrm>
            <a:off x="748042" y="2164072"/>
            <a:ext cx="2979896" cy="2246769"/>
          </a:xfrm>
          <a:prstGeom prst="rect">
            <a:avLst/>
          </a:prstGeom>
          <a:noFill/>
        </p:spPr>
        <p:txBody>
          <a:bodyPr wrap="square" rtlCol="0">
            <a:spAutoFit/>
          </a:bodyPr>
          <a:lstStyle/>
          <a:p>
            <a:pPr algn="just"/>
            <a:r>
              <a:rPr lang="en-IT" sz="2000" dirty="0"/>
              <a:t>Here the code to impose a max limit on flights as capacity of the flight and when trying to add a new passenger to the flight, the proigram blocks the user to do so</a:t>
            </a:r>
          </a:p>
        </p:txBody>
      </p:sp>
      <p:pic>
        <p:nvPicPr>
          <p:cNvPr id="3" name="Picture 2">
            <a:extLst>
              <a:ext uri="{FF2B5EF4-FFF2-40B4-BE49-F238E27FC236}">
                <a16:creationId xmlns:a16="http://schemas.microsoft.com/office/drawing/2014/main" id="{2BD9ED2F-E4BB-6241-AF27-F2080D78D84F}"/>
              </a:ext>
            </a:extLst>
          </p:cNvPr>
          <p:cNvPicPr>
            <a:picLocks noChangeAspect="1"/>
          </p:cNvPicPr>
          <p:nvPr/>
        </p:nvPicPr>
        <p:blipFill>
          <a:blip r:embed="rId2"/>
          <a:stretch>
            <a:fillRect/>
          </a:stretch>
        </p:blipFill>
        <p:spPr>
          <a:xfrm>
            <a:off x="4478292" y="1942058"/>
            <a:ext cx="6616700" cy="876300"/>
          </a:xfrm>
          <a:prstGeom prst="rect">
            <a:avLst/>
          </a:prstGeom>
        </p:spPr>
      </p:pic>
      <p:pic>
        <p:nvPicPr>
          <p:cNvPr id="10" name="Picture 9">
            <a:extLst>
              <a:ext uri="{FF2B5EF4-FFF2-40B4-BE49-F238E27FC236}">
                <a16:creationId xmlns:a16="http://schemas.microsoft.com/office/drawing/2014/main" id="{4CD55FFD-8068-6F42-B261-65E67CA6957C}"/>
              </a:ext>
            </a:extLst>
          </p:cNvPr>
          <p:cNvPicPr>
            <a:picLocks noChangeAspect="1"/>
          </p:cNvPicPr>
          <p:nvPr/>
        </p:nvPicPr>
        <p:blipFill>
          <a:blip r:embed="rId3"/>
          <a:stretch>
            <a:fillRect/>
          </a:stretch>
        </p:blipFill>
        <p:spPr>
          <a:xfrm>
            <a:off x="909464" y="4797060"/>
            <a:ext cx="10373071" cy="2060940"/>
          </a:xfrm>
          <a:prstGeom prst="rect">
            <a:avLst/>
          </a:prstGeom>
        </p:spPr>
      </p:pic>
      <p:pic>
        <p:nvPicPr>
          <p:cNvPr id="5" name="Picture 4">
            <a:extLst>
              <a:ext uri="{FF2B5EF4-FFF2-40B4-BE49-F238E27FC236}">
                <a16:creationId xmlns:a16="http://schemas.microsoft.com/office/drawing/2014/main" id="{9247DA85-7EB6-BA49-B899-F004965301AB}"/>
              </a:ext>
            </a:extLst>
          </p:cNvPr>
          <p:cNvPicPr>
            <a:picLocks noChangeAspect="1"/>
          </p:cNvPicPr>
          <p:nvPr/>
        </p:nvPicPr>
        <p:blipFill>
          <a:blip r:embed="rId4"/>
          <a:stretch>
            <a:fillRect/>
          </a:stretch>
        </p:blipFill>
        <p:spPr>
          <a:xfrm>
            <a:off x="4478292" y="2885345"/>
            <a:ext cx="6616700" cy="2060939"/>
          </a:xfrm>
          <a:prstGeom prst="rect">
            <a:avLst/>
          </a:prstGeom>
        </p:spPr>
      </p:pic>
    </p:spTree>
    <p:extLst>
      <p:ext uri="{BB962C8B-B14F-4D97-AF65-F5344CB8AC3E}">
        <p14:creationId xmlns:p14="http://schemas.microsoft.com/office/powerpoint/2010/main" val="3430192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GB" sz="4400" dirty="0"/>
              <a:t>Delete customer / flight</a:t>
            </a:r>
            <a:endParaRPr lang="en-IT" sz="4400" dirty="0"/>
          </a:p>
        </p:txBody>
      </p:sp>
      <p:sp>
        <p:nvSpPr>
          <p:cNvPr id="24" name="TextBox 23">
            <a:extLst>
              <a:ext uri="{FF2B5EF4-FFF2-40B4-BE49-F238E27FC236}">
                <a16:creationId xmlns:a16="http://schemas.microsoft.com/office/drawing/2014/main" id="{7779A0F4-305F-2740-995A-25D8CD3D3849}"/>
              </a:ext>
            </a:extLst>
          </p:cNvPr>
          <p:cNvSpPr txBox="1"/>
          <p:nvPr/>
        </p:nvSpPr>
        <p:spPr>
          <a:xfrm>
            <a:off x="187569" y="4127575"/>
            <a:ext cx="4387733" cy="707886"/>
          </a:xfrm>
          <a:prstGeom prst="rect">
            <a:avLst/>
          </a:prstGeom>
          <a:noFill/>
        </p:spPr>
        <p:txBody>
          <a:bodyPr wrap="square" rtlCol="0">
            <a:spAutoFit/>
          </a:bodyPr>
          <a:lstStyle/>
          <a:p>
            <a:pPr algn="just"/>
            <a:r>
              <a:rPr lang="en-IT" sz="2000" dirty="0"/>
              <a:t>Here the code to delelte the cus</a:t>
            </a:r>
            <a:r>
              <a:rPr lang="en-GB" sz="2000" dirty="0"/>
              <a:t>to</a:t>
            </a:r>
            <a:r>
              <a:rPr lang="en-IT" sz="2000" dirty="0"/>
              <a:t>mer and flight implemented in the GUI too</a:t>
            </a:r>
          </a:p>
        </p:txBody>
      </p:sp>
      <p:pic>
        <p:nvPicPr>
          <p:cNvPr id="6" name="Picture 5">
            <a:extLst>
              <a:ext uri="{FF2B5EF4-FFF2-40B4-BE49-F238E27FC236}">
                <a16:creationId xmlns:a16="http://schemas.microsoft.com/office/drawing/2014/main" id="{C72D5D43-B392-054E-93A8-B0543896C6C4}"/>
              </a:ext>
            </a:extLst>
          </p:cNvPr>
          <p:cNvPicPr>
            <a:picLocks noChangeAspect="1"/>
          </p:cNvPicPr>
          <p:nvPr/>
        </p:nvPicPr>
        <p:blipFill>
          <a:blip r:embed="rId2"/>
          <a:stretch>
            <a:fillRect/>
          </a:stretch>
        </p:blipFill>
        <p:spPr>
          <a:xfrm>
            <a:off x="5370044" y="4367050"/>
            <a:ext cx="6634387" cy="898731"/>
          </a:xfrm>
          <a:prstGeom prst="rect">
            <a:avLst/>
          </a:prstGeom>
        </p:spPr>
      </p:pic>
      <p:pic>
        <p:nvPicPr>
          <p:cNvPr id="8" name="Picture 7">
            <a:extLst>
              <a:ext uri="{FF2B5EF4-FFF2-40B4-BE49-F238E27FC236}">
                <a16:creationId xmlns:a16="http://schemas.microsoft.com/office/drawing/2014/main" id="{10CDDD39-DF30-6E4B-860C-9FE2ADB3A544}"/>
              </a:ext>
            </a:extLst>
          </p:cNvPr>
          <p:cNvPicPr>
            <a:picLocks noChangeAspect="1"/>
          </p:cNvPicPr>
          <p:nvPr/>
        </p:nvPicPr>
        <p:blipFill>
          <a:blip r:embed="rId3"/>
          <a:stretch>
            <a:fillRect/>
          </a:stretch>
        </p:blipFill>
        <p:spPr>
          <a:xfrm>
            <a:off x="105019" y="5600219"/>
            <a:ext cx="1490065" cy="1151414"/>
          </a:xfrm>
          <a:prstGeom prst="rect">
            <a:avLst/>
          </a:prstGeom>
        </p:spPr>
      </p:pic>
      <p:pic>
        <p:nvPicPr>
          <p:cNvPr id="11" name="Picture 10">
            <a:extLst>
              <a:ext uri="{FF2B5EF4-FFF2-40B4-BE49-F238E27FC236}">
                <a16:creationId xmlns:a16="http://schemas.microsoft.com/office/drawing/2014/main" id="{2DB1B568-8F79-604D-8944-57AFA8572DAF}"/>
              </a:ext>
            </a:extLst>
          </p:cNvPr>
          <p:cNvPicPr>
            <a:picLocks noChangeAspect="1"/>
          </p:cNvPicPr>
          <p:nvPr/>
        </p:nvPicPr>
        <p:blipFill>
          <a:blip r:embed="rId4"/>
          <a:stretch>
            <a:fillRect/>
          </a:stretch>
        </p:blipFill>
        <p:spPr>
          <a:xfrm>
            <a:off x="1662492" y="5336560"/>
            <a:ext cx="1421844" cy="1415073"/>
          </a:xfrm>
          <a:prstGeom prst="rect">
            <a:avLst/>
          </a:prstGeom>
        </p:spPr>
      </p:pic>
      <p:pic>
        <p:nvPicPr>
          <p:cNvPr id="13" name="Picture 12">
            <a:extLst>
              <a:ext uri="{FF2B5EF4-FFF2-40B4-BE49-F238E27FC236}">
                <a16:creationId xmlns:a16="http://schemas.microsoft.com/office/drawing/2014/main" id="{5E342981-91FD-C246-A825-34BA1E43065A}"/>
              </a:ext>
            </a:extLst>
          </p:cNvPr>
          <p:cNvPicPr>
            <a:picLocks noChangeAspect="1"/>
          </p:cNvPicPr>
          <p:nvPr/>
        </p:nvPicPr>
        <p:blipFill>
          <a:blip r:embed="rId5"/>
          <a:stretch>
            <a:fillRect/>
          </a:stretch>
        </p:blipFill>
        <p:spPr>
          <a:xfrm>
            <a:off x="3151744" y="5600219"/>
            <a:ext cx="2178050" cy="1111250"/>
          </a:xfrm>
          <a:prstGeom prst="rect">
            <a:avLst/>
          </a:prstGeom>
        </p:spPr>
      </p:pic>
      <p:pic>
        <p:nvPicPr>
          <p:cNvPr id="15" name="Picture 14">
            <a:extLst>
              <a:ext uri="{FF2B5EF4-FFF2-40B4-BE49-F238E27FC236}">
                <a16:creationId xmlns:a16="http://schemas.microsoft.com/office/drawing/2014/main" id="{D5DFB449-10A1-EA46-A4CF-237AA0A17E57}"/>
              </a:ext>
            </a:extLst>
          </p:cNvPr>
          <p:cNvPicPr>
            <a:picLocks noChangeAspect="1"/>
          </p:cNvPicPr>
          <p:nvPr/>
        </p:nvPicPr>
        <p:blipFill>
          <a:blip r:embed="rId6"/>
          <a:stretch>
            <a:fillRect/>
          </a:stretch>
        </p:blipFill>
        <p:spPr>
          <a:xfrm>
            <a:off x="5397202" y="5601448"/>
            <a:ext cx="6607229" cy="898732"/>
          </a:xfrm>
          <a:prstGeom prst="rect">
            <a:avLst/>
          </a:prstGeom>
        </p:spPr>
      </p:pic>
      <p:pic>
        <p:nvPicPr>
          <p:cNvPr id="17" name="Picture 16">
            <a:extLst>
              <a:ext uri="{FF2B5EF4-FFF2-40B4-BE49-F238E27FC236}">
                <a16:creationId xmlns:a16="http://schemas.microsoft.com/office/drawing/2014/main" id="{414118EA-0B09-004E-8850-77819DE95B88}"/>
              </a:ext>
            </a:extLst>
          </p:cNvPr>
          <p:cNvPicPr>
            <a:picLocks noChangeAspect="1"/>
          </p:cNvPicPr>
          <p:nvPr/>
        </p:nvPicPr>
        <p:blipFill>
          <a:blip r:embed="rId7"/>
          <a:stretch>
            <a:fillRect/>
          </a:stretch>
        </p:blipFill>
        <p:spPr>
          <a:xfrm>
            <a:off x="105019" y="1968988"/>
            <a:ext cx="7748954" cy="767223"/>
          </a:xfrm>
          <a:prstGeom prst="rect">
            <a:avLst/>
          </a:prstGeom>
        </p:spPr>
      </p:pic>
      <p:pic>
        <p:nvPicPr>
          <p:cNvPr id="19" name="Picture 18">
            <a:extLst>
              <a:ext uri="{FF2B5EF4-FFF2-40B4-BE49-F238E27FC236}">
                <a16:creationId xmlns:a16="http://schemas.microsoft.com/office/drawing/2014/main" id="{A0D50B9F-5AC7-C242-B17B-5F6D72BADFD7}"/>
              </a:ext>
            </a:extLst>
          </p:cNvPr>
          <p:cNvPicPr>
            <a:picLocks noChangeAspect="1"/>
          </p:cNvPicPr>
          <p:nvPr/>
        </p:nvPicPr>
        <p:blipFill>
          <a:blip r:embed="rId8"/>
          <a:stretch>
            <a:fillRect/>
          </a:stretch>
        </p:blipFill>
        <p:spPr>
          <a:xfrm>
            <a:off x="8347292" y="1889770"/>
            <a:ext cx="1450321" cy="1071260"/>
          </a:xfrm>
          <a:prstGeom prst="rect">
            <a:avLst/>
          </a:prstGeom>
        </p:spPr>
      </p:pic>
      <p:pic>
        <p:nvPicPr>
          <p:cNvPr id="21" name="Picture 20">
            <a:extLst>
              <a:ext uri="{FF2B5EF4-FFF2-40B4-BE49-F238E27FC236}">
                <a16:creationId xmlns:a16="http://schemas.microsoft.com/office/drawing/2014/main" id="{438294A9-F965-DA4A-B099-5247B37A94E0}"/>
              </a:ext>
            </a:extLst>
          </p:cNvPr>
          <p:cNvPicPr>
            <a:picLocks noChangeAspect="1"/>
          </p:cNvPicPr>
          <p:nvPr/>
        </p:nvPicPr>
        <p:blipFill>
          <a:blip r:embed="rId9"/>
          <a:stretch>
            <a:fillRect/>
          </a:stretch>
        </p:blipFill>
        <p:spPr>
          <a:xfrm>
            <a:off x="10241049" y="2043782"/>
            <a:ext cx="1763382" cy="1788694"/>
          </a:xfrm>
          <a:prstGeom prst="rect">
            <a:avLst/>
          </a:prstGeom>
        </p:spPr>
      </p:pic>
      <p:pic>
        <p:nvPicPr>
          <p:cNvPr id="23" name="Picture 22">
            <a:extLst>
              <a:ext uri="{FF2B5EF4-FFF2-40B4-BE49-F238E27FC236}">
                <a16:creationId xmlns:a16="http://schemas.microsoft.com/office/drawing/2014/main" id="{B3A2EA4F-B21E-3142-84B8-42DD7764F9F6}"/>
              </a:ext>
            </a:extLst>
          </p:cNvPr>
          <p:cNvPicPr>
            <a:picLocks noChangeAspect="1"/>
          </p:cNvPicPr>
          <p:nvPr/>
        </p:nvPicPr>
        <p:blipFill>
          <a:blip r:embed="rId10"/>
          <a:stretch>
            <a:fillRect/>
          </a:stretch>
        </p:blipFill>
        <p:spPr>
          <a:xfrm>
            <a:off x="105019" y="3146740"/>
            <a:ext cx="7748954" cy="645168"/>
          </a:xfrm>
          <a:prstGeom prst="rect">
            <a:avLst/>
          </a:prstGeom>
        </p:spPr>
      </p:pic>
      <p:pic>
        <p:nvPicPr>
          <p:cNvPr id="26" name="Picture 25">
            <a:extLst>
              <a:ext uri="{FF2B5EF4-FFF2-40B4-BE49-F238E27FC236}">
                <a16:creationId xmlns:a16="http://schemas.microsoft.com/office/drawing/2014/main" id="{9157F3BF-EB66-6842-8A7F-7C452564EFD3}"/>
              </a:ext>
            </a:extLst>
          </p:cNvPr>
          <p:cNvPicPr>
            <a:picLocks noChangeAspect="1"/>
          </p:cNvPicPr>
          <p:nvPr/>
        </p:nvPicPr>
        <p:blipFill>
          <a:blip r:embed="rId11"/>
          <a:stretch>
            <a:fillRect/>
          </a:stretch>
        </p:blipFill>
        <p:spPr>
          <a:xfrm>
            <a:off x="8047509" y="3094806"/>
            <a:ext cx="2049889" cy="1093274"/>
          </a:xfrm>
          <a:prstGeom prst="rect">
            <a:avLst/>
          </a:prstGeom>
        </p:spPr>
      </p:pic>
    </p:spTree>
    <p:extLst>
      <p:ext uri="{BB962C8B-B14F-4D97-AF65-F5344CB8AC3E}">
        <p14:creationId xmlns:p14="http://schemas.microsoft.com/office/powerpoint/2010/main" val="2413416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GB" sz="4400" dirty="0"/>
              <a:t>JAVA DOC</a:t>
            </a:r>
            <a:endParaRPr lang="en-IT" sz="4400" dirty="0"/>
          </a:p>
        </p:txBody>
      </p:sp>
      <p:sp>
        <p:nvSpPr>
          <p:cNvPr id="24" name="TextBox 23">
            <a:extLst>
              <a:ext uri="{FF2B5EF4-FFF2-40B4-BE49-F238E27FC236}">
                <a16:creationId xmlns:a16="http://schemas.microsoft.com/office/drawing/2014/main" id="{7779A0F4-305F-2740-995A-25D8CD3D3849}"/>
              </a:ext>
            </a:extLst>
          </p:cNvPr>
          <p:cNvSpPr txBox="1"/>
          <p:nvPr/>
        </p:nvSpPr>
        <p:spPr>
          <a:xfrm>
            <a:off x="581192" y="1964048"/>
            <a:ext cx="11029616" cy="400110"/>
          </a:xfrm>
          <a:prstGeom prst="rect">
            <a:avLst/>
          </a:prstGeom>
          <a:noFill/>
        </p:spPr>
        <p:txBody>
          <a:bodyPr wrap="square" rtlCol="0">
            <a:spAutoFit/>
          </a:bodyPr>
          <a:lstStyle/>
          <a:p>
            <a:pPr algn="just"/>
            <a:r>
              <a:rPr lang="en-IT" sz="2000" dirty="0"/>
              <a:t>Here the </a:t>
            </a:r>
            <a:r>
              <a:rPr lang="it-IT" sz="2000" dirty="0" err="1"/>
              <a:t>creation</a:t>
            </a:r>
            <a:r>
              <a:rPr lang="it-IT" sz="2000" dirty="0"/>
              <a:t> of the </a:t>
            </a:r>
            <a:r>
              <a:rPr lang="it-IT" sz="2000" dirty="0" err="1"/>
              <a:t>javadoc</a:t>
            </a:r>
            <a:r>
              <a:rPr lang="it-IT" sz="2000" dirty="0"/>
              <a:t> </a:t>
            </a:r>
            <a:r>
              <a:rPr lang="it-IT" sz="2000" dirty="0" err="1"/>
              <a:t>files</a:t>
            </a:r>
            <a:r>
              <a:rPr lang="it-IT" sz="2000" dirty="0"/>
              <a:t> with </a:t>
            </a:r>
            <a:r>
              <a:rPr lang="it-IT" sz="2000" dirty="0" err="1"/>
              <a:t>all</a:t>
            </a:r>
            <a:r>
              <a:rPr lang="it-IT" sz="2000" dirty="0"/>
              <a:t> the </a:t>
            </a:r>
            <a:r>
              <a:rPr lang="it-IT" sz="2000" dirty="0" err="1"/>
              <a:t>classes</a:t>
            </a:r>
            <a:r>
              <a:rPr lang="it-IT" sz="2000" dirty="0"/>
              <a:t>, </a:t>
            </a:r>
            <a:r>
              <a:rPr lang="it-IT" sz="2000" dirty="0" err="1"/>
              <a:t>methods</a:t>
            </a:r>
            <a:r>
              <a:rPr lang="it-IT" sz="2000" dirty="0"/>
              <a:t>, etc.</a:t>
            </a:r>
            <a:endParaRPr lang="en-IT" sz="2000" dirty="0"/>
          </a:p>
        </p:txBody>
      </p:sp>
      <p:pic>
        <p:nvPicPr>
          <p:cNvPr id="3" name="Picture 2">
            <a:extLst>
              <a:ext uri="{FF2B5EF4-FFF2-40B4-BE49-F238E27FC236}">
                <a16:creationId xmlns:a16="http://schemas.microsoft.com/office/drawing/2014/main" id="{B65A61BC-BF5B-3948-B5AB-2FCBE16C637B}"/>
              </a:ext>
            </a:extLst>
          </p:cNvPr>
          <p:cNvPicPr>
            <a:picLocks noChangeAspect="1"/>
          </p:cNvPicPr>
          <p:nvPr/>
        </p:nvPicPr>
        <p:blipFill>
          <a:blip r:embed="rId2"/>
          <a:stretch>
            <a:fillRect/>
          </a:stretch>
        </p:blipFill>
        <p:spPr>
          <a:xfrm>
            <a:off x="246166" y="2542441"/>
            <a:ext cx="1964008" cy="4224099"/>
          </a:xfrm>
          <a:prstGeom prst="rect">
            <a:avLst/>
          </a:prstGeom>
        </p:spPr>
      </p:pic>
      <p:pic>
        <p:nvPicPr>
          <p:cNvPr id="13" name="Picture 12">
            <a:extLst>
              <a:ext uri="{FF2B5EF4-FFF2-40B4-BE49-F238E27FC236}">
                <a16:creationId xmlns:a16="http://schemas.microsoft.com/office/drawing/2014/main" id="{3CB898FB-DC64-4B48-A727-51DF892012F0}"/>
              </a:ext>
            </a:extLst>
          </p:cNvPr>
          <p:cNvPicPr>
            <a:picLocks noChangeAspect="1"/>
          </p:cNvPicPr>
          <p:nvPr/>
        </p:nvPicPr>
        <p:blipFill>
          <a:blip r:embed="rId3"/>
          <a:stretch>
            <a:fillRect/>
          </a:stretch>
        </p:blipFill>
        <p:spPr>
          <a:xfrm>
            <a:off x="2365130" y="2670437"/>
            <a:ext cx="5221766" cy="3968106"/>
          </a:xfrm>
          <a:prstGeom prst="rect">
            <a:avLst/>
          </a:prstGeom>
        </p:spPr>
      </p:pic>
      <p:pic>
        <p:nvPicPr>
          <p:cNvPr id="9" name="Picture 8">
            <a:extLst>
              <a:ext uri="{FF2B5EF4-FFF2-40B4-BE49-F238E27FC236}">
                <a16:creationId xmlns:a16="http://schemas.microsoft.com/office/drawing/2014/main" id="{CE530196-1487-FB4E-A30D-A87B424F82C4}"/>
              </a:ext>
            </a:extLst>
          </p:cNvPr>
          <p:cNvPicPr>
            <a:picLocks noChangeAspect="1"/>
          </p:cNvPicPr>
          <p:nvPr/>
        </p:nvPicPr>
        <p:blipFill>
          <a:blip r:embed="rId4"/>
          <a:stretch>
            <a:fillRect/>
          </a:stretch>
        </p:blipFill>
        <p:spPr>
          <a:xfrm>
            <a:off x="7602811" y="2612251"/>
            <a:ext cx="4448117" cy="3968105"/>
          </a:xfrm>
          <a:prstGeom prst="rect">
            <a:avLst/>
          </a:prstGeom>
        </p:spPr>
      </p:pic>
    </p:spTree>
    <p:extLst>
      <p:ext uri="{BB962C8B-B14F-4D97-AF65-F5344CB8AC3E}">
        <p14:creationId xmlns:p14="http://schemas.microsoft.com/office/powerpoint/2010/main" val="3144018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GB" sz="4400" dirty="0"/>
              <a:t>View only future flights</a:t>
            </a:r>
            <a:endParaRPr lang="en-IT" sz="4400" dirty="0"/>
          </a:p>
        </p:txBody>
      </p:sp>
      <p:sp>
        <p:nvSpPr>
          <p:cNvPr id="24" name="TextBox 23">
            <a:extLst>
              <a:ext uri="{FF2B5EF4-FFF2-40B4-BE49-F238E27FC236}">
                <a16:creationId xmlns:a16="http://schemas.microsoft.com/office/drawing/2014/main" id="{7779A0F4-305F-2740-995A-25D8CD3D3849}"/>
              </a:ext>
            </a:extLst>
          </p:cNvPr>
          <p:cNvSpPr txBox="1"/>
          <p:nvPr/>
        </p:nvSpPr>
        <p:spPr>
          <a:xfrm>
            <a:off x="8715212" y="2435489"/>
            <a:ext cx="2573213" cy="1323439"/>
          </a:xfrm>
          <a:prstGeom prst="rect">
            <a:avLst/>
          </a:prstGeom>
          <a:noFill/>
        </p:spPr>
        <p:txBody>
          <a:bodyPr wrap="square" rtlCol="0">
            <a:spAutoFit/>
          </a:bodyPr>
          <a:lstStyle/>
          <a:p>
            <a:pPr algn="just"/>
            <a:r>
              <a:rPr lang="en-IT" sz="2000" dirty="0"/>
              <a:t>Here the code </a:t>
            </a:r>
            <a:r>
              <a:rPr lang="it-IT" sz="2000" dirty="0"/>
              <a:t>and GUI to show </a:t>
            </a:r>
            <a:r>
              <a:rPr lang="it-IT" sz="2000" dirty="0" err="1"/>
              <a:t>only</a:t>
            </a:r>
            <a:r>
              <a:rPr lang="it-IT" sz="2000" dirty="0"/>
              <a:t> the </a:t>
            </a:r>
            <a:r>
              <a:rPr lang="it-IT" sz="2000" dirty="0" err="1"/>
              <a:t>flights</a:t>
            </a:r>
            <a:r>
              <a:rPr lang="it-IT" sz="2000" dirty="0"/>
              <a:t> </a:t>
            </a:r>
            <a:r>
              <a:rPr lang="it-IT" sz="2000" dirty="0" err="1"/>
              <a:t>that</a:t>
            </a:r>
            <a:r>
              <a:rPr lang="it-IT" sz="2000" dirty="0"/>
              <a:t> are gonna </a:t>
            </a:r>
            <a:r>
              <a:rPr lang="it-IT" sz="2000" dirty="0" err="1"/>
              <a:t>fly</a:t>
            </a:r>
            <a:r>
              <a:rPr lang="it-IT" sz="2000" dirty="0"/>
              <a:t> in the future</a:t>
            </a:r>
            <a:endParaRPr lang="en-IT" sz="2000" dirty="0"/>
          </a:p>
        </p:txBody>
      </p:sp>
      <p:pic>
        <p:nvPicPr>
          <p:cNvPr id="4" name="Picture 3">
            <a:extLst>
              <a:ext uri="{FF2B5EF4-FFF2-40B4-BE49-F238E27FC236}">
                <a16:creationId xmlns:a16="http://schemas.microsoft.com/office/drawing/2014/main" id="{74B93626-00EC-CA43-A220-1A68608E0FE0}"/>
              </a:ext>
            </a:extLst>
          </p:cNvPr>
          <p:cNvPicPr>
            <a:picLocks noChangeAspect="1"/>
          </p:cNvPicPr>
          <p:nvPr/>
        </p:nvPicPr>
        <p:blipFill>
          <a:blip r:embed="rId2"/>
          <a:stretch>
            <a:fillRect/>
          </a:stretch>
        </p:blipFill>
        <p:spPr>
          <a:xfrm>
            <a:off x="419156" y="2589706"/>
            <a:ext cx="7658099" cy="1263457"/>
          </a:xfrm>
          <a:prstGeom prst="rect">
            <a:avLst/>
          </a:prstGeom>
        </p:spPr>
      </p:pic>
      <p:pic>
        <p:nvPicPr>
          <p:cNvPr id="7" name="Picture 6">
            <a:extLst>
              <a:ext uri="{FF2B5EF4-FFF2-40B4-BE49-F238E27FC236}">
                <a16:creationId xmlns:a16="http://schemas.microsoft.com/office/drawing/2014/main" id="{2D3863DD-A1D5-0D45-82E6-C5FFE2564B56}"/>
              </a:ext>
            </a:extLst>
          </p:cNvPr>
          <p:cNvPicPr>
            <a:picLocks noChangeAspect="1"/>
          </p:cNvPicPr>
          <p:nvPr/>
        </p:nvPicPr>
        <p:blipFill>
          <a:blip r:embed="rId3"/>
          <a:stretch>
            <a:fillRect/>
          </a:stretch>
        </p:blipFill>
        <p:spPr>
          <a:xfrm>
            <a:off x="9184582" y="3996021"/>
            <a:ext cx="1875692" cy="1373275"/>
          </a:xfrm>
          <a:prstGeom prst="rect">
            <a:avLst/>
          </a:prstGeom>
        </p:spPr>
      </p:pic>
      <p:pic>
        <p:nvPicPr>
          <p:cNvPr id="10" name="Picture 9">
            <a:extLst>
              <a:ext uri="{FF2B5EF4-FFF2-40B4-BE49-F238E27FC236}">
                <a16:creationId xmlns:a16="http://schemas.microsoft.com/office/drawing/2014/main" id="{5359E64A-4E62-D646-95B2-AE78935E22AA}"/>
              </a:ext>
            </a:extLst>
          </p:cNvPr>
          <p:cNvPicPr>
            <a:picLocks noChangeAspect="1"/>
          </p:cNvPicPr>
          <p:nvPr/>
        </p:nvPicPr>
        <p:blipFill>
          <a:blip r:embed="rId4"/>
          <a:stretch>
            <a:fillRect/>
          </a:stretch>
        </p:blipFill>
        <p:spPr>
          <a:xfrm>
            <a:off x="419156" y="4142909"/>
            <a:ext cx="7658099" cy="1079500"/>
          </a:xfrm>
          <a:prstGeom prst="rect">
            <a:avLst/>
          </a:prstGeom>
        </p:spPr>
      </p:pic>
      <p:pic>
        <p:nvPicPr>
          <p:cNvPr id="12" name="Picture 11">
            <a:extLst>
              <a:ext uri="{FF2B5EF4-FFF2-40B4-BE49-F238E27FC236}">
                <a16:creationId xmlns:a16="http://schemas.microsoft.com/office/drawing/2014/main" id="{F63EFA00-1BFE-714E-AFFD-44BC41C15C1E}"/>
              </a:ext>
            </a:extLst>
          </p:cNvPr>
          <p:cNvPicPr>
            <a:picLocks noChangeAspect="1"/>
          </p:cNvPicPr>
          <p:nvPr/>
        </p:nvPicPr>
        <p:blipFill>
          <a:blip r:embed="rId5"/>
          <a:stretch>
            <a:fillRect/>
          </a:stretch>
        </p:blipFill>
        <p:spPr>
          <a:xfrm>
            <a:off x="419156" y="5801901"/>
            <a:ext cx="7705834" cy="707885"/>
          </a:xfrm>
          <a:prstGeom prst="rect">
            <a:avLst/>
          </a:prstGeom>
        </p:spPr>
      </p:pic>
    </p:spTree>
    <p:extLst>
      <p:ext uri="{BB962C8B-B14F-4D97-AF65-F5344CB8AC3E}">
        <p14:creationId xmlns:p14="http://schemas.microsoft.com/office/powerpoint/2010/main" val="349259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GB" sz="4400" dirty="0"/>
              <a:t>ADD / CANCEL BOOKINGS USING GUI</a:t>
            </a:r>
            <a:endParaRPr lang="en-IT" sz="4400" dirty="0"/>
          </a:p>
        </p:txBody>
      </p:sp>
      <p:sp>
        <p:nvSpPr>
          <p:cNvPr id="24" name="TextBox 23">
            <a:extLst>
              <a:ext uri="{FF2B5EF4-FFF2-40B4-BE49-F238E27FC236}">
                <a16:creationId xmlns:a16="http://schemas.microsoft.com/office/drawing/2014/main" id="{7779A0F4-305F-2740-995A-25D8CD3D3849}"/>
              </a:ext>
            </a:extLst>
          </p:cNvPr>
          <p:cNvSpPr txBox="1"/>
          <p:nvPr/>
        </p:nvSpPr>
        <p:spPr>
          <a:xfrm>
            <a:off x="434745" y="1994494"/>
            <a:ext cx="2437495" cy="1323439"/>
          </a:xfrm>
          <a:prstGeom prst="rect">
            <a:avLst/>
          </a:prstGeom>
          <a:noFill/>
        </p:spPr>
        <p:txBody>
          <a:bodyPr wrap="square" rtlCol="0">
            <a:spAutoFit/>
          </a:bodyPr>
          <a:lstStyle/>
          <a:p>
            <a:pPr algn="just"/>
            <a:r>
              <a:rPr lang="it-IT" sz="2000" dirty="0"/>
              <a:t>Here the GUI </a:t>
            </a:r>
            <a:r>
              <a:rPr lang="it-IT" sz="2000" dirty="0" err="1"/>
              <a:t>implementation</a:t>
            </a:r>
            <a:r>
              <a:rPr lang="it-IT" sz="2000" dirty="0"/>
              <a:t> to </a:t>
            </a:r>
            <a:r>
              <a:rPr lang="it-IT" sz="2000" dirty="0" err="1"/>
              <a:t>add</a:t>
            </a:r>
            <a:r>
              <a:rPr lang="it-IT" sz="2000" dirty="0"/>
              <a:t> or delete a </a:t>
            </a:r>
            <a:r>
              <a:rPr lang="it-IT" sz="2000" dirty="0" err="1"/>
              <a:t>customer’s</a:t>
            </a:r>
            <a:r>
              <a:rPr lang="it-IT" sz="2000" dirty="0"/>
              <a:t> booking</a:t>
            </a:r>
            <a:endParaRPr lang="en-IT" sz="2000" dirty="0"/>
          </a:p>
        </p:txBody>
      </p:sp>
      <p:pic>
        <p:nvPicPr>
          <p:cNvPr id="5" name="Picture 4">
            <a:extLst>
              <a:ext uri="{FF2B5EF4-FFF2-40B4-BE49-F238E27FC236}">
                <a16:creationId xmlns:a16="http://schemas.microsoft.com/office/drawing/2014/main" id="{033BFFA3-007F-6B4A-9E08-7339DBC68DC5}"/>
              </a:ext>
            </a:extLst>
          </p:cNvPr>
          <p:cNvPicPr>
            <a:picLocks noChangeAspect="1"/>
          </p:cNvPicPr>
          <p:nvPr/>
        </p:nvPicPr>
        <p:blipFill>
          <a:blip r:embed="rId2"/>
          <a:stretch>
            <a:fillRect/>
          </a:stretch>
        </p:blipFill>
        <p:spPr>
          <a:xfrm>
            <a:off x="6573637" y="2101915"/>
            <a:ext cx="5514457" cy="1018477"/>
          </a:xfrm>
          <a:prstGeom prst="rect">
            <a:avLst/>
          </a:prstGeom>
        </p:spPr>
      </p:pic>
      <p:pic>
        <p:nvPicPr>
          <p:cNvPr id="8" name="Picture 7">
            <a:extLst>
              <a:ext uri="{FF2B5EF4-FFF2-40B4-BE49-F238E27FC236}">
                <a16:creationId xmlns:a16="http://schemas.microsoft.com/office/drawing/2014/main" id="{998DB53F-9C6E-4B4A-AE24-EEFBD646F6FA}"/>
              </a:ext>
            </a:extLst>
          </p:cNvPr>
          <p:cNvPicPr>
            <a:picLocks noChangeAspect="1"/>
          </p:cNvPicPr>
          <p:nvPr/>
        </p:nvPicPr>
        <p:blipFill>
          <a:blip r:embed="rId3"/>
          <a:stretch>
            <a:fillRect/>
          </a:stretch>
        </p:blipFill>
        <p:spPr>
          <a:xfrm>
            <a:off x="581192" y="3596471"/>
            <a:ext cx="1407587" cy="1386682"/>
          </a:xfrm>
          <a:prstGeom prst="rect">
            <a:avLst/>
          </a:prstGeom>
        </p:spPr>
      </p:pic>
      <p:pic>
        <p:nvPicPr>
          <p:cNvPr id="11" name="Picture 10">
            <a:extLst>
              <a:ext uri="{FF2B5EF4-FFF2-40B4-BE49-F238E27FC236}">
                <a16:creationId xmlns:a16="http://schemas.microsoft.com/office/drawing/2014/main" id="{48A918D0-0A47-F744-B8A0-21D6A7BEC0B9}"/>
              </a:ext>
            </a:extLst>
          </p:cNvPr>
          <p:cNvPicPr>
            <a:picLocks noChangeAspect="1"/>
          </p:cNvPicPr>
          <p:nvPr/>
        </p:nvPicPr>
        <p:blipFill>
          <a:blip r:embed="rId4"/>
          <a:stretch>
            <a:fillRect/>
          </a:stretch>
        </p:blipFill>
        <p:spPr>
          <a:xfrm>
            <a:off x="2541449" y="3863258"/>
            <a:ext cx="2121638" cy="1044986"/>
          </a:xfrm>
          <a:prstGeom prst="rect">
            <a:avLst/>
          </a:prstGeom>
        </p:spPr>
      </p:pic>
      <p:pic>
        <p:nvPicPr>
          <p:cNvPr id="14" name="Picture 13">
            <a:extLst>
              <a:ext uri="{FF2B5EF4-FFF2-40B4-BE49-F238E27FC236}">
                <a16:creationId xmlns:a16="http://schemas.microsoft.com/office/drawing/2014/main" id="{F721471E-CC69-0747-A92B-B97BB3739B01}"/>
              </a:ext>
            </a:extLst>
          </p:cNvPr>
          <p:cNvPicPr>
            <a:picLocks noChangeAspect="1"/>
          </p:cNvPicPr>
          <p:nvPr/>
        </p:nvPicPr>
        <p:blipFill>
          <a:blip r:embed="rId5"/>
          <a:stretch>
            <a:fillRect/>
          </a:stretch>
        </p:blipFill>
        <p:spPr>
          <a:xfrm>
            <a:off x="4972859" y="2105560"/>
            <a:ext cx="1291003" cy="1323440"/>
          </a:xfrm>
          <a:prstGeom prst="rect">
            <a:avLst/>
          </a:prstGeom>
        </p:spPr>
      </p:pic>
      <p:pic>
        <p:nvPicPr>
          <p:cNvPr id="16" name="Picture 15">
            <a:extLst>
              <a:ext uri="{FF2B5EF4-FFF2-40B4-BE49-F238E27FC236}">
                <a16:creationId xmlns:a16="http://schemas.microsoft.com/office/drawing/2014/main" id="{7BDBB5A5-1597-1B44-B2A9-3CD001DF86D1}"/>
              </a:ext>
            </a:extLst>
          </p:cNvPr>
          <p:cNvPicPr>
            <a:picLocks noChangeAspect="1"/>
          </p:cNvPicPr>
          <p:nvPr/>
        </p:nvPicPr>
        <p:blipFill>
          <a:blip r:embed="rId6"/>
          <a:stretch>
            <a:fillRect/>
          </a:stretch>
        </p:blipFill>
        <p:spPr>
          <a:xfrm>
            <a:off x="6489666" y="3729233"/>
            <a:ext cx="5598428" cy="920794"/>
          </a:xfrm>
          <a:prstGeom prst="rect">
            <a:avLst/>
          </a:prstGeom>
        </p:spPr>
      </p:pic>
      <p:pic>
        <p:nvPicPr>
          <p:cNvPr id="18" name="Picture 17">
            <a:extLst>
              <a:ext uri="{FF2B5EF4-FFF2-40B4-BE49-F238E27FC236}">
                <a16:creationId xmlns:a16="http://schemas.microsoft.com/office/drawing/2014/main" id="{D1BFB65E-E0DE-894A-8219-66E5C908068C}"/>
              </a:ext>
            </a:extLst>
          </p:cNvPr>
          <p:cNvPicPr>
            <a:picLocks noChangeAspect="1"/>
          </p:cNvPicPr>
          <p:nvPr/>
        </p:nvPicPr>
        <p:blipFill>
          <a:blip r:embed="rId7"/>
          <a:stretch>
            <a:fillRect/>
          </a:stretch>
        </p:blipFill>
        <p:spPr>
          <a:xfrm>
            <a:off x="3199480" y="2124133"/>
            <a:ext cx="1257300" cy="1193800"/>
          </a:xfrm>
          <a:prstGeom prst="rect">
            <a:avLst/>
          </a:prstGeom>
        </p:spPr>
      </p:pic>
      <p:pic>
        <p:nvPicPr>
          <p:cNvPr id="20" name="Picture 19">
            <a:extLst>
              <a:ext uri="{FF2B5EF4-FFF2-40B4-BE49-F238E27FC236}">
                <a16:creationId xmlns:a16="http://schemas.microsoft.com/office/drawing/2014/main" id="{C050BDA6-0B46-FE49-8449-408763B11213}"/>
              </a:ext>
            </a:extLst>
          </p:cNvPr>
          <p:cNvPicPr>
            <a:picLocks noChangeAspect="1"/>
          </p:cNvPicPr>
          <p:nvPr/>
        </p:nvPicPr>
        <p:blipFill>
          <a:blip r:embed="rId8"/>
          <a:stretch>
            <a:fillRect/>
          </a:stretch>
        </p:blipFill>
        <p:spPr>
          <a:xfrm>
            <a:off x="460213" y="5486796"/>
            <a:ext cx="1771463" cy="1179039"/>
          </a:xfrm>
          <a:prstGeom prst="rect">
            <a:avLst/>
          </a:prstGeom>
        </p:spPr>
      </p:pic>
      <p:pic>
        <p:nvPicPr>
          <p:cNvPr id="22" name="Picture 21">
            <a:extLst>
              <a:ext uri="{FF2B5EF4-FFF2-40B4-BE49-F238E27FC236}">
                <a16:creationId xmlns:a16="http://schemas.microsoft.com/office/drawing/2014/main" id="{2352274C-1626-DF4F-AE2B-D0F8EAB37ECD}"/>
              </a:ext>
            </a:extLst>
          </p:cNvPr>
          <p:cNvPicPr>
            <a:picLocks noChangeAspect="1"/>
          </p:cNvPicPr>
          <p:nvPr/>
        </p:nvPicPr>
        <p:blipFill>
          <a:blip r:embed="rId9"/>
          <a:stretch>
            <a:fillRect/>
          </a:stretch>
        </p:blipFill>
        <p:spPr>
          <a:xfrm>
            <a:off x="2541450" y="5575274"/>
            <a:ext cx="2121637" cy="1090561"/>
          </a:xfrm>
          <a:prstGeom prst="rect">
            <a:avLst/>
          </a:prstGeom>
        </p:spPr>
      </p:pic>
      <p:pic>
        <p:nvPicPr>
          <p:cNvPr id="25" name="Picture 24">
            <a:extLst>
              <a:ext uri="{FF2B5EF4-FFF2-40B4-BE49-F238E27FC236}">
                <a16:creationId xmlns:a16="http://schemas.microsoft.com/office/drawing/2014/main" id="{CEEBB805-F835-9346-9A18-4BBD0A7F6A78}"/>
              </a:ext>
            </a:extLst>
          </p:cNvPr>
          <p:cNvPicPr>
            <a:picLocks noChangeAspect="1"/>
          </p:cNvPicPr>
          <p:nvPr/>
        </p:nvPicPr>
        <p:blipFill>
          <a:blip r:embed="rId2"/>
          <a:stretch>
            <a:fillRect/>
          </a:stretch>
        </p:blipFill>
        <p:spPr>
          <a:xfrm>
            <a:off x="6573636" y="5258868"/>
            <a:ext cx="5514457" cy="1018477"/>
          </a:xfrm>
          <a:prstGeom prst="rect">
            <a:avLst/>
          </a:prstGeom>
        </p:spPr>
      </p:pic>
      <p:pic>
        <p:nvPicPr>
          <p:cNvPr id="26" name="Picture 25">
            <a:extLst>
              <a:ext uri="{FF2B5EF4-FFF2-40B4-BE49-F238E27FC236}">
                <a16:creationId xmlns:a16="http://schemas.microsoft.com/office/drawing/2014/main" id="{0ECACFCB-DA67-0543-BD54-F3A2EDE5ACAF}"/>
              </a:ext>
            </a:extLst>
          </p:cNvPr>
          <p:cNvPicPr>
            <a:picLocks noChangeAspect="1"/>
          </p:cNvPicPr>
          <p:nvPr/>
        </p:nvPicPr>
        <p:blipFill>
          <a:blip r:embed="rId5"/>
          <a:stretch>
            <a:fillRect/>
          </a:stretch>
        </p:blipFill>
        <p:spPr>
          <a:xfrm>
            <a:off x="4930875" y="3750442"/>
            <a:ext cx="1291003" cy="1323440"/>
          </a:xfrm>
          <a:prstGeom prst="rect">
            <a:avLst/>
          </a:prstGeom>
        </p:spPr>
      </p:pic>
      <p:pic>
        <p:nvPicPr>
          <p:cNvPr id="27" name="Picture 26">
            <a:extLst>
              <a:ext uri="{FF2B5EF4-FFF2-40B4-BE49-F238E27FC236}">
                <a16:creationId xmlns:a16="http://schemas.microsoft.com/office/drawing/2014/main" id="{5325A5CF-E08D-5A42-B435-95396F885E18}"/>
              </a:ext>
            </a:extLst>
          </p:cNvPr>
          <p:cNvPicPr>
            <a:picLocks noChangeAspect="1"/>
          </p:cNvPicPr>
          <p:nvPr/>
        </p:nvPicPr>
        <p:blipFill>
          <a:blip r:embed="rId5"/>
          <a:stretch>
            <a:fillRect/>
          </a:stretch>
        </p:blipFill>
        <p:spPr>
          <a:xfrm>
            <a:off x="4972860" y="5458834"/>
            <a:ext cx="1291003" cy="1323440"/>
          </a:xfrm>
          <a:prstGeom prst="rect">
            <a:avLst/>
          </a:prstGeom>
        </p:spPr>
      </p:pic>
    </p:spTree>
    <p:extLst>
      <p:ext uri="{BB962C8B-B14F-4D97-AF65-F5344CB8AC3E}">
        <p14:creationId xmlns:p14="http://schemas.microsoft.com/office/powerpoint/2010/main" val="26128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22CC-08DE-9B4E-95B3-EC8CFF10120E}"/>
              </a:ext>
            </a:extLst>
          </p:cNvPr>
          <p:cNvSpPr>
            <a:spLocks noGrp="1"/>
          </p:cNvSpPr>
          <p:nvPr>
            <p:ph type="ctrTitle"/>
          </p:nvPr>
        </p:nvSpPr>
        <p:spPr/>
        <p:txBody>
          <a:bodyPr>
            <a:normAutofit/>
          </a:bodyPr>
          <a:lstStyle/>
          <a:p>
            <a:r>
              <a:rPr lang="en-IT" sz="6600" dirty="0"/>
              <a:t>END</a:t>
            </a:r>
            <a:endParaRPr lang="en-IT" sz="8000" dirty="0"/>
          </a:p>
        </p:txBody>
      </p:sp>
      <p:sp>
        <p:nvSpPr>
          <p:cNvPr id="3" name="Subtitle 2">
            <a:extLst>
              <a:ext uri="{FF2B5EF4-FFF2-40B4-BE49-F238E27FC236}">
                <a16:creationId xmlns:a16="http://schemas.microsoft.com/office/drawing/2014/main" id="{6FAEAF4A-F92D-A34B-A78F-BFDEED3F65B8}"/>
              </a:ext>
            </a:extLst>
          </p:cNvPr>
          <p:cNvSpPr>
            <a:spLocks noGrp="1"/>
          </p:cNvSpPr>
          <p:nvPr>
            <p:ph type="subTitle" idx="1"/>
          </p:nvPr>
        </p:nvSpPr>
        <p:spPr/>
        <p:txBody>
          <a:bodyPr/>
          <a:lstStyle/>
          <a:p>
            <a:r>
              <a:rPr lang="en-IT" sz="2400" dirty="0"/>
              <a:t>Jaspreet singh &amp; Roheel Ahmed</a:t>
            </a:r>
          </a:p>
          <a:p>
            <a:endParaRPr lang="en-IT" dirty="0"/>
          </a:p>
        </p:txBody>
      </p:sp>
      <p:sp>
        <p:nvSpPr>
          <p:cNvPr id="4" name="TextBox 3">
            <a:extLst>
              <a:ext uri="{FF2B5EF4-FFF2-40B4-BE49-F238E27FC236}">
                <a16:creationId xmlns:a16="http://schemas.microsoft.com/office/drawing/2014/main" id="{D7444B5D-6EB9-6444-98B5-5C2467FED8BD}"/>
              </a:ext>
            </a:extLst>
          </p:cNvPr>
          <p:cNvSpPr txBox="1"/>
          <p:nvPr/>
        </p:nvSpPr>
        <p:spPr>
          <a:xfrm>
            <a:off x="6411949" y="3249448"/>
            <a:ext cx="5575611" cy="523220"/>
          </a:xfrm>
          <a:prstGeom prst="rect">
            <a:avLst/>
          </a:prstGeom>
          <a:noFill/>
        </p:spPr>
        <p:txBody>
          <a:bodyPr wrap="square" rtlCol="0">
            <a:spAutoFit/>
          </a:bodyPr>
          <a:lstStyle/>
          <a:p>
            <a:r>
              <a:rPr lang="en-IT" sz="2800" dirty="0">
                <a:solidFill>
                  <a:schemeClr val="bg1"/>
                </a:solidFill>
              </a:rPr>
              <a:t>BIRMINGHAM CITY UNIVERSITY</a:t>
            </a:r>
          </a:p>
        </p:txBody>
      </p:sp>
      <p:sp>
        <p:nvSpPr>
          <p:cNvPr id="5" name="TextBox 4">
            <a:extLst>
              <a:ext uri="{FF2B5EF4-FFF2-40B4-BE49-F238E27FC236}">
                <a16:creationId xmlns:a16="http://schemas.microsoft.com/office/drawing/2014/main" id="{9FF503C4-B168-6645-96CB-6BB337420BD5}"/>
              </a:ext>
            </a:extLst>
          </p:cNvPr>
          <p:cNvSpPr txBox="1"/>
          <p:nvPr/>
        </p:nvSpPr>
        <p:spPr>
          <a:xfrm>
            <a:off x="9852794" y="4633620"/>
            <a:ext cx="1721946" cy="523220"/>
          </a:xfrm>
          <a:prstGeom prst="rect">
            <a:avLst/>
          </a:prstGeom>
          <a:noFill/>
        </p:spPr>
        <p:txBody>
          <a:bodyPr wrap="none" rtlCol="0">
            <a:spAutoFit/>
          </a:bodyPr>
          <a:lstStyle/>
          <a:p>
            <a:r>
              <a:rPr lang="en-IT" sz="2800" dirty="0">
                <a:solidFill>
                  <a:schemeClr val="bg1"/>
                </a:solidFill>
              </a:rPr>
              <a:t>2020/2021</a:t>
            </a:r>
          </a:p>
        </p:txBody>
      </p:sp>
      <p:sp>
        <p:nvSpPr>
          <p:cNvPr id="6" name="TextBox 5">
            <a:extLst>
              <a:ext uri="{FF2B5EF4-FFF2-40B4-BE49-F238E27FC236}">
                <a16:creationId xmlns:a16="http://schemas.microsoft.com/office/drawing/2014/main" id="{A78C813C-041A-7A4B-86ED-2120FA7682A2}"/>
              </a:ext>
            </a:extLst>
          </p:cNvPr>
          <p:cNvSpPr txBox="1"/>
          <p:nvPr/>
        </p:nvSpPr>
        <p:spPr>
          <a:xfrm>
            <a:off x="9139458" y="3936320"/>
            <a:ext cx="2435282" cy="523220"/>
          </a:xfrm>
          <a:prstGeom prst="rect">
            <a:avLst/>
          </a:prstGeom>
          <a:noFill/>
        </p:spPr>
        <p:txBody>
          <a:bodyPr wrap="none" rtlCol="0">
            <a:spAutoFit/>
          </a:bodyPr>
          <a:lstStyle/>
          <a:p>
            <a:r>
              <a:rPr lang="en-GB" sz="2800" dirty="0">
                <a:solidFill>
                  <a:schemeClr val="bg1"/>
                </a:solidFill>
              </a:rPr>
              <a:t>CMP5332-A-S1</a:t>
            </a:r>
          </a:p>
        </p:txBody>
      </p:sp>
    </p:spTree>
    <p:extLst>
      <p:ext uri="{BB962C8B-B14F-4D97-AF65-F5344CB8AC3E}">
        <p14:creationId xmlns:p14="http://schemas.microsoft.com/office/powerpoint/2010/main" val="1352736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415B-8BE4-E348-9EE4-F9B07330245A}"/>
              </a:ext>
            </a:extLst>
          </p:cNvPr>
          <p:cNvSpPr>
            <a:spLocks noGrp="1"/>
          </p:cNvSpPr>
          <p:nvPr>
            <p:ph type="title"/>
          </p:nvPr>
        </p:nvSpPr>
        <p:spPr/>
        <p:txBody>
          <a:bodyPr>
            <a:normAutofit/>
          </a:bodyPr>
          <a:lstStyle/>
          <a:p>
            <a:pPr algn="ctr"/>
            <a:r>
              <a:rPr lang="en-IT" sz="4800" dirty="0"/>
              <a:t>FOLDER STRUCTURE AND FILES</a:t>
            </a:r>
          </a:p>
        </p:txBody>
      </p:sp>
      <p:sp>
        <p:nvSpPr>
          <p:cNvPr id="4" name="Content Placeholder 3">
            <a:extLst>
              <a:ext uri="{FF2B5EF4-FFF2-40B4-BE49-F238E27FC236}">
                <a16:creationId xmlns:a16="http://schemas.microsoft.com/office/drawing/2014/main" id="{1AFFAC27-06BC-E649-92D9-35B31A709B53}"/>
              </a:ext>
            </a:extLst>
          </p:cNvPr>
          <p:cNvSpPr>
            <a:spLocks noGrp="1"/>
          </p:cNvSpPr>
          <p:nvPr>
            <p:ph sz="half" idx="2"/>
          </p:nvPr>
        </p:nvSpPr>
        <p:spPr>
          <a:xfrm>
            <a:off x="7315201" y="2185615"/>
            <a:ext cx="4039131" cy="3731167"/>
          </a:xfrm>
        </p:spPr>
        <p:txBody>
          <a:bodyPr/>
          <a:lstStyle/>
          <a:p>
            <a:pPr algn="just"/>
            <a:r>
              <a:rPr lang="en-IT" sz="2000" dirty="0"/>
              <a:t>Packgages organized in base of their own type or functionality in the program itself.</a:t>
            </a:r>
          </a:p>
          <a:p>
            <a:pPr algn="just"/>
            <a:r>
              <a:rPr lang="en-IT" sz="2000" dirty="0"/>
              <a:t>Creation of various classes to implement </a:t>
            </a:r>
            <a:r>
              <a:rPr lang="en-GB" sz="2000" dirty="0"/>
              <a:t>functionalities.</a:t>
            </a:r>
          </a:p>
          <a:p>
            <a:pPr algn="just"/>
            <a:r>
              <a:rPr lang="en-GB" sz="2000" dirty="0"/>
              <a:t>Slightly changes to the classes given at start.</a:t>
            </a:r>
          </a:p>
          <a:p>
            <a:pPr algn="just"/>
            <a:r>
              <a:rPr lang="en-GB" sz="2000" dirty="0"/>
              <a:t>Creation of new ”Test” package.</a:t>
            </a:r>
          </a:p>
          <a:p>
            <a:pPr algn="just"/>
            <a:r>
              <a:rPr lang="en-GB" sz="2000" dirty="0"/>
              <a:t>Creation of Java-Doc</a:t>
            </a:r>
          </a:p>
        </p:txBody>
      </p:sp>
      <p:pic>
        <p:nvPicPr>
          <p:cNvPr id="5" name="Content Placeholder 4">
            <a:extLst>
              <a:ext uri="{FF2B5EF4-FFF2-40B4-BE49-F238E27FC236}">
                <a16:creationId xmlns:a16="http://schemas.microsoft.com/office/drawing/2014/main" id="{72739E20-D285-8342-8E27-A37BFFF7FCC7}"/>
              </a:ext>
            </a:extLst>
          </p:cNvPr>
          <p:cNvPicPr>
            <a:picLocks noGrp="1" noChangeAspect="1"/>
          </p:cNvPicPr>
          <p:nvPr>
            <p:ph sz="half" idx="1"/>
          </p:nvPr>
        </p:nvPicPr>
        <p:blipFill>
          <a:blip r:embed="rId2"/>
          <a:stretch>
            <a:fillRect/>
          </a:stretch>
        </p:blipFill>
        <p:spPr>
          <a:xfrm>
            <a:off x="837668" y="1994318"/>
            <a:ext cx="2520965" cy="4659210"/>
          </a:xfrm>
          <a:prstGeom prst="rect">
            <a:avLst/>
          </a:prstGeom>
        </p:spPr>
      </p:pic>
      <p:pic>
        <p:nvPicPr>
          <p:cNvPr id="8" name="Picture 7">
            <a:extLst>
              <a:ext uri="{FF2B5EF4-FFF2-40B4-BE49-F238E27FC236}">
                <a16:creationId xmlns:a16="http://schemas.microsoft.com/office/drawing/2014/main" id="{375EC3AC-E70C-1949-9AF3-29FE946E8A19}"/>
              </a:ext>
            </a:extLst>
          </p:cNvPr>
          <p:cNvPicPr>
            <a:picLocks noChangeAspect="1"/>
          </p:cNvPicPr>
          <p:nvPr/>
        </p:nvPicPr>
        <p:blipFill>
          <a:blip r:embed="rId3"/>
          <a:stretch>
            <a:fillRect/>
          </a:stretch>
        </p:blipFill>
        <p:spPr>
          <a:xfrm>
            <a:off x="3836834" y="2478981"/>
            <a:ext cx="3000165" cy="3582615"/>
          </a:xfrm>
          <a:prstGeom prst="rect">
            <a:avLst/>
          </a:prstGeom>
        </p:spPr>
      </p:pic>
    </p:spTree>
    <p:extLst>
      <p:ext uri="{BB962C8B-B14F-4D97-AF65-F5344CB8AC3E}">
        <p14:creationId xmlns:p14="http://schemas.microsoft.com/office/powerpoint/2010/main" val="228273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IT" sz="4400" dirty="0"/>
              <a:t>ADD customers code</a:t>
            </a:r>
          </a:p>
        </p:txBody>
      </p:sp>
      <p:pic>
        <p:nvPicPr>
          <p:cNvPr id="13" name="Picture 12">
            <a:extLst>
              <a:ext uri="{FF2B5EF4-FFF2-40B4-BE49-F238E27FC236}">
                <a16:creationId xmlns:a16="http://schemas.microsoft.com/office/drawing/2014/main" id="{7CD9EBD9-F3A0-8B4D-AADD-D80A6477BD10}"/>
              </a:ext>
            </a:extLst>
          </p:cNvPr>
          <p:cNvPicPr>
            <a:picLocks noChangeAspect="1"/>
          </p:cNvPicPr>
          <p:nvPr/>
        </p:nvPicPr>
        <p:blipFill>
          <a:blip r:embed="rId2"/>
          <a:stretch>
            <a:fillRect/>
          </a:stretch>
        </p:blipFill>
        <p:spPr>
          <a:xfrm>
            <a:off x="5491858" y="4298008"/>
            <a:ext cx="6240547" cy="2443307"/>
          </a:xfrm>
          <a:prstGeom prst="rect">
            <a:avLst/>
          </a:prstGeom>
        </p:spPr>
      </p:pic>
      <p:pic>
        <p:nvPicPr>
          <p:cNvPr id="15" name="Picture 14">
            <a:extLst>
              <a:ext uri="{FF2B5EF4-FFF2-40B4-BE49-F238E27FC236}">
                <a16:creationId xmlns:a16="http://schemas.microsoft.com/office/drawing/2014/main" id="{B3ED0F82-17A7-F747-9EE1-0290AD439764}"/>
              </a:ext>
            </a:extLst>
          </p:cNvPr>
          <p:cNvPicPr>
            <a:picLocks noChangeAspect="1"/>
          </p:cNvPicPr>
          <p:nvPr/>
        </p:nvPicPr>
        <p:blipFill>
          <a:blip r:embed="rId3"/>
          <a:stretch>
            <a:fillRect/>
          </a:stretch>
        </p:blipFill>
        <p:spPr>
          <a:xfrm>
            <a:off x="459595" y="4298008"/>
            <a:ext cx="4924787" cy="2443306"/>
          </a:xfrm>
          <a:prstGeom prst="rect">
            <a:avLst/>
          </a:prstGeom>
        </p:spPr>
      </p:pic>
      <p:pic>
        <p:nvPicPr>
          <p:cNvPr id="19" name="Picture 18">
            <a:extLst>
              <a:ext uri="{FF2B5EF4-FFF2-40B4-BE49-F238E27FC236}">
                <a16:creationId xmlns:a16="http://schemas.microsoft.com/office/drawing/2014/main" id="{1FC0F650-4920-0740-9E80-1DD35B0F688F}"/>
              </a:ext>
            </a:extLst>
          </p:cNvPr>
          <p:cNvPicPr>
            <a:picLocks noChangeAspect="1"/>
          </p:cNvPicPr>
          <p:nvPr/>
        </p:nvPicPr>
        <p:blipFill>
          <a:blip r:embed="rId4"/>
          <a:stretch>
            <a:fillRect/>
          </a:stretch>
        </p:blipFill>
        <p:spPr>
          <a:xfrm>
            <a:off x="8502760" y="1864758"/>
            <a:ext cx="2955044" cy="2284448"/>
          </a:xfrm>
          <a:prstGeom prst="rect">
            <a:avLst/>
          </a:prstGeom>
        </p:spPr>
      </p:pic>
      <p:sp>
        <p:nvSpPr>
          <p:cNvPr id="4" name="TextBox 3">
            <a:extLst>
              <a:ext uri="{FF2B5EF4-FFF2-40B4-BE49-F238E27FC236}">
                <a16:creationId xmlns:a16="http://schemas.microsoft.com/office/drawing/2014/main" id="{88A2272A-D038-3546-A7C8-7BD2420E76DC}"/>
              </a:ext>
            </a:extLst>
          </p:cNvPr>
          <p:cNvSpPr txBox="1"/>
          <p:nvPr/>
        </p:nvSpPr>
        <p:spPr>
          <a:xfrm>
            <a:off x="734196" y="2191374"/>
            <a:ext cx="7239427" cy="1631216"/>
          </a:xfrm>
          <a:prstGeom prst="rect">
            <a:avLst/>
          </a:prstGeom>
          <a:noFill/>
        </p:spPr>
        <p:txBody>
          <a:bodyPr wrap="square" rtlCol="0">
            <a:spAutoFit/>
          </a:bodyPr>
          <a:lstStyle/>
          <a:p>
            <a:pPr algn="just"/>
            <a:r>
              <a:rPr lang="en-IT" sz="2000" dirty="0"/>
              <a:t>Here it’s the code to add a customer to the system with all it’s various information and with the print show option we can see all the information we put in about the customer itself as ID, name, phone No, mail and number of bookings as well as which these are and when they were done</a:t>
            </a:r>
          </a:p>
        </p:txBody>
      </p:sp>
    </p:spTree>
    <p:extLst>
      <p:ext uri="{BB962C8B-B14F-4D97-AF65-F5344CB8AC3E}">
        <p14:creationId xmlns:p14="http://schemas.microsoft.com/office/powerpoint/2010/main" val="1868949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IT" sz="4400" dirty="0"/>
              <a:t>list customer code</a:t>
            </a:r>
          </a:p>
        </p:txBody>
      </p:sp>
      <p:pic>
        <p:nvPicPr>
          <p:cNvPr id="21" name="Picture 20">
            <a:extLst>
              <a:ext uri="{FF2B5EF4-FFF2-40B4-BE49-F238E27FC236}">
                <a16:creationId xmlns:a16="http://schemas.microsoft.com/office/drawing/2014/main" id="{D7A195B6-2B4D-E64A-85E3-DC88734E7D1D}"/>
              </a:ext>
            </a:extLst>
          </p:cNvPr>
          <p:cNvPicPr>
            <a:picLocks noChangeAspect="1"/>
          </p:cNvPicPr>
          <p:nvPr/>
        </p:nvPicPr>
        <p:blipFill>
          <a:blip r:embed="rId2"/>
          <a:stretch>
            <a:fillRect/>
          </a:stretch>
        </p:blipFill>
        <p:spPr>
          <a:xfrm>
            <a:off x="220850" y="4074490"/>
            <a:ext cx="11750299" cy="2638664"/>
          </a:xfrm>
          <a:prstGeom prst="rect">
            <a:avLst/>
          </a:prstGeom>
        </p:spPr>
      </p:pic>
      <p:sp>
        <p:nvSpPr>
          <p:cNvPr id="22" name="TextBox 21">
            <a:extLst>
              <a:ext uri="{FF2B5EF4-FFF2-40B4-BE49-F238E27FC236}">
                <a16:creationId xmlns:a16="http://schemas.microsoft.com/office/drawing/2014/main" id="{3AF6C657-880F-3446-B1E6-78ED050DDD8D}"/>
              </a:ext>
            </a:extLst>
          </p:cNvPr>
          <p:cNvSpPr txBox="1"/>
          <p:nvPr/>
        </p:nvSpPr>
        <p:spPr>
          <a:xfrm>
            <a:off x="682792" y="2233502"/>
            <a:ext cx="5514808" cy="1323439"/>
          </a:xfrm>
          <a:prstGeom prst="rect">
            <a:avLst/>
          </a:prstGeom>
          <a:noFill/>
        </p:spPr>
        <p:txBody>
          <a:bodyPr wrap="square" rtlCol="0">
            <a:spAutoFit/>
          </a:bodyPr>
          <a:lstStyle/>
          <a:p>
            <a:pPr algn="just"/>
            <a:r>
              <a:rPr lang="en-IT" sz="2000" dirty="0"/>
              <a:t>Here it prints all the customers of the system with their # as CustomerID and name other than print all the customers present in the system, even those who have been deleted/hided</a:t>
            </a:r>
          </a:p>
        </p:txBody>
      </p:sp>
      <p:pic>
        <p:nvPicPr>
          <p:cNvPr id="23" name="Picture 22">
            <a:extLst>
              <a:ext uri="{FF2B5EF4-FFF2-40B4-BE49-F238E27FC236}">
                <a16:creationId xmlns:a16="http://schemas.microsoft.com/office/drawing/2014/main" id="{B6101FCF-714C-1147-A71C-F62DD481A935}"/>
              </a:ext>
            </a:extLst>
          </p:cNvPr>
          <p:cNvPicPr>
            <a:picLocks noChangeAspect="1"/>
          </p:cNvPicPr>
          <p:nvPr/>
        </p:nvPicPr>
        <p:blipFill>
          <a:blip r:embed="rId3"/>
          <a:stretch>
            <a:fillRect/>
          </a:stretch>
        </p:blipFill>
        <p:spPr>
          <a:xfrm>
            <a:off x="7177124" y="1837800"/>
            <a:ext cx="3524742" cy="2114845"/>
          </a:xfrm>
          <a:prstGeom prst="rect">
            <a:avLst/>
          </a:prstGeom>
        </p:spPr>
      </p:pic>
    </p:spTree>
    <p:extLst>
      <p:ext uri="{BB962C8B-B14F-4D97-AF65-F5344CB8AC3E}">
        <p14:creationId xmlns:p14="http://schemas.microsoft.com/office/powerpoint/2010/main" val="3582423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GB" sz="4400" dirty="0"/>
              <a:t>I</a:t>
            </a:r>
            <a:r>
              <a:rPr lang="en-IT" sz="4400" dirty="0"/>
              <a:t>ssue  </a:t>
            </a:r>
            <a:r>
              <a:rPr lang="en-GB" sz="4400" dirty="0"/>
              <a:t>and</a:t>
            </a:r>
            <a:r>
              <a:rPr lang="en-IT" sz="4400" dirty="0"/>
              <a:t> cancel bookings</a:t>
            </a:r>
          </a:p>
        </p:txBody>
      </p:sp>
      <p:pic>
        <p:nvPicPr>
          <p:cNvPr id="8" name="Picture 7">
            <a:extLst>
              <a:ext uri="{FF2B5EF4-FFF2-40B4-BE49-F238E27FC236}">
                <a16:creationId xmlns:a16="http://schemas.microsoft.com/office/drawing/2014/main" id="{3937F73A-CFFD-7B4B-8B23-AB2FDFB4FFDA}"/>
              </a:ext>
            </a:extLst>
          </p:cNvPr>
          <p:cNvPicPr>
            <a:picLocks noChangeAspect="1"/>
          </p:cNvPicPr>
          <p:nvPr/>
        </p:nvPicPr>
        <p:blipFill>
          <a:blip r:embed="rId2"/>
          <a:stretch>
            <a:fillRect/>
          </a:stretch>
        </p:blipFill>
        <p:spPr>
          <a:xfrm>
            <a:off x="611446" y="3659320"/>
            <a:ext cx="5484554" cy="2965450"/>
          </a:xfrm>
          <a:prstGeom prst="rect">
            <a:avLst/>
          </a:prstGeom>
        </p:spPr>
      </p:pic>
      <p:pic>
        <p:nvPicPr>
          <p:cNvPr id="10" name="Picture 9">
            <a:extLst>
              <a:ext uri="{FF2B5EF4-FFF2-40B4-BE49-F238E27FC236}">
                <a16:creationId xmlns:a16="http://schemas.microsoft.com/office/drawing/2014/main" id="{C63328D9-FECA-B047-AAF3-06D9C819DE06}"/>
              </a:ext>
            </a:extLst>
          </p:cNvPr>
          <p:cNvPicPr>
            <a:picLocks noChangeAspect="1"/>
          </p:cNvPicPr>
          <p:nvPr/>
        </p:nvPicPr>
        <p:blipFill>
          <a:blip r:embed="rId3"/>
          <a:stretch>
            <a:fillRect/>
          </a:stretch>
        </p:blipFill>
        <p:spPr>
          <a:xfrm>
            <a:off x="2070569" y="2992237"/>
            <a:ext cx="2566308" cy="421519"/>
          </a:xfrm>
          <a:prstGeom prst="rect">
            <a:avLst/>
          </a:prstGeom>
        </p:spPr>
      </p:pic>
      <p:pic>
        <p:nvPicPr>
          <p:cNvPr id="14" name="Picture 13">
            <a:extLst>
              <a:ext uri="{FF2B5EF4-FFF2-40B4-BE49-F238E27FC236}">
                <a16:creationId xmlns:a16="http://schemas.microsoft.com/office/drawing/2014/main" id="{E990166C-BF80-F740-B549-C8DA87838FC7}"/>
              </a:ext>
            </a:extLst>
          </p:cNvPr>
          <p:cNvPicPr>
            <a:picLocks noChangeAspect="1"/>
          </p:cNvPicPr>
          <p:nvPr/>
        </p:nvPicPr>
        <p:blipFill>
          <a:blip r:embed="rId4"/>
          <a:stretch>
            <a:fillRect/>
          </a:stretch>
        </p:blipFill>
        <p:spPr>
          <a:xfrm>
            <a:off x="7555125" y="2992237"/>
            <a:ext cx="3046980" cy="421519"/>
          </a:xfrm>
          <a:prstGeom prst="rect">
            <a:avLst/>
          </a:prstGeom>
        </p:spPr>
      </p:pic>
      <p:pic>
        <p:nvPicPr>
          <p:cNvPr id="16" name="Picture 15">
            <a:extLst>
              <a:ext uri="{FF2B5EF4-FFF2-40B4-BE49-F238E27FC236}">
                <a16:creationId xmlns:a16="http://schemas.microsoft.com/office/drawing/2014/main" id="{E8DEB57F-08B4-6F4D-A3EF-FEBAAFBEE957}"/>
              </a:ext>
            </a:extLst>
          </p:cNvPr>
          <p:cNvPicPr>
            <a:picLocks noChangeAspect="1"/>
          </p:cNvPicPr>
          <p:nvPr/>
        </p:nvPicPr>
        <p:blipFill>
          <a:blip r:embed="rId5"/>
          <a:stretch>
            <a:fillRect/>
          </a:stretch>
        </p:blipFill>
        <p:spPr>
          <a:xfrm>
            <a:off x="6448259" y="3639761"/>
            <a:ext cx="5042807" cy="2955848"/>
          </a:xfrm>
          <a:prstGeom prst="rect">
            <a:avLst/>
          </a:prstGeom>
        </p:spPr>
      </p:pic>
      <p:sp>
        <p:nvSpPr>
          <p:cNvPr id="17" name="TextBox 16">
            <a:extLst>
              <a:ext uri="{FF2B5EF4-FFF2-40B4-BE49-F238E27FC236}">
                <a16:creationId xmlns:a16="http://schemas.microsoft.com/office/drawing/2014/main" id="{D48DF18E-BF5A-3F45-BC8A-C3437003AD8E}"/>
              </a:ext>
            </a:extLst>
          </p:cNvPr>
          <p:cNvSpPr txBox="1"/>
          <p:nvPr/>
        </p:nvSpPr>
        <p:spPr>
          <a:xfrm>
            <a:off x="670276" y="2009415"/>
            <a:ext cx="10851448" cy="707886"/>
          </a:xfrm>
          <a:prstGeom prst="rect">
            <a:avLst/>
          </a:prstGeom>
          <a:noFill/>
        </p:spPr>
        <p:txBody>
          <a:bodyPr wrap="square" rtlCol="0">
            <a:spAutoFit/>
          </a:bodyPr>
          <a:lstStyle/>
          <a:p>
            <a:pPr algn="just"/>
            <a:r>
              <a:rPr lang="en-IT" sz="2000" dirty="0"/>
              <a:t>Both methods use the same data to complete the command while the add uses them to create the booking while adding a localdate data too the delete use them to locate the exact booking to delete</a:t>
            </a:r>
          </a:p>
        </p:txBody>
      </p:sp>
    </p:spTree>
    <p:extLst>
      <p:ext uri="{BB962C8B-B14F-4D97-AF65-F5344CB8AC3E}">
        <p14:creationId xmlns:p14="http://schemas.microsoft.com/office/powerpoint/2010/main" val="3715017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IT" sz="4400" dirty="0"/>
              <a:t>Save data</a:t>
            </a:r>
          </a:p>
        </p:txBody>
      </p:sp>
      <p:pic>
        <p:nvPicPr>
          <p:cNvPr id="11" name="Picture 10">
            <a:extLst>
              <a:ext uri="{FF2B5EF4-FFF2-40B4-BE49-F238E27FC236}">
                <a16:creationId xmlns:a16="http://schemas.microsoft.com/office/drawing/2014/main" id="{9134EA15-C791-8248-B88F-12C3EF75C9E2}"/>
              </a:ext>
            </a:extLst>
          </p:cNvPr>
          <p:cNvPicPr>
            <a:picLocks noChangeAspect="1"/>
          </p:cNvPicPr>
          <p:nvPr/>
        </p:nvPicPr>
        <p:blipFill>
          <a:blip r:embed="rId2"/>
          <a:stretch>
            <a:fillRect/>
          </a:stretch>
        </p:blipFill>
        <p:spPr>
          <a:xfrm>
            <a:off x="6210580" y="4363166"/>
            <a:ext cx="5808307" cy="2359625"/>
          </a:xfrm>
          <a:prstGeom prst="rect">
            <a:avLst/>
          </a:prstGeom>
        </p:spPr>
      </p:pic>
      <p:pic>
        <p:nvPicPr>
          <p:cNvPr id="19" name="Picture 18">
            <a:extLst>
              <a:ext uri="{FF2B5EF4-FFF2-40B4-BE49-F238E27FC236}">
                <a16:creationId xmlns:a16="http://schemas.microsoft.com/office/drawing/2014/main" id="{04B35335-FA77-C743-9157-D946C93CD50C}"/>
              </a:ext>
            </a:extLst>
          </p:cNvPr>
          <p:cNvPicPr>
            <a:picLocks noChangeAspect="1"/>
          </p:cNvPicPr>
          <p:nvPr/>
        </p:nvPicPr>
        <p:blipFill>
          <a:blip r:embed="rId3"/>
          <a:stretch>
            <a:fillRect/>
          </a:stretch>
        </p:blipFill>
        <p:spPr>
          <a:xfrm>
            <a:off x="415986" y="1951493"/>
            <a:ext cx="5794594" cy="2176136"/>
          </a:xfrm>
          <a:prstGeom prst="rect">
            <a:avLst/>
          </a:prstGeom>
        </p:spPr>
      </p:pic>
      <p:pic>
        <p:nvPicPr>
          <p:cNvPr id="21" name="Picture 20">
            <a:extLst>
              <a:ext uri="{FF2B5EF4-FFF2-40B4-BE49-F238E27FC236}">
                <a16:creationId xmlns:a16="http://schemas.microsoft.com/office/drawing/2014/main" id="{5AA2F001-6154-6D4D-A06B-A722CA581E44}"/>
              </a:ext>
            </a:extLst>
          </p:cNvPr>
          <p:cNvPicPr>
            <a:picLocks noChangeAspect="1"/>
          </p:cNvPicPr>
          <p:nvPr/>
        </p:nvPicPr>
        <p:blipFill>
          <a:blip r:embed="rId4"/>
          <a:stretch>
            <a:fillRect/>
          </a:stretch>
        </p:blipFill>
        <p:spPr>
          <a:xfrm>
            <a:off x="280202" y="4363166"/>
            <a:ext cx="5815798" cy="2349686"/>
          </a:xfrm>
          <a:prstGeom prst="rect">
            <a:avLst/>
          </a:prstGeom>
        </p:spPr>
      </p:pic>
      <p:sp>
        <p:nvSpPr>
          <p:cNvPr id="22" name="TextBox 21">
            <a:extLst>
              <a:ext uri="{FF2B5EF4-FFF2-40B4-BE49-F238E27FC236}">
                <a16:creationId xmlns:a16="http://schemas.microsoft.com/office/drawing/2014/main" id="{C0C23DE3-4C39-524B-968F-0C48F892BCB4}"/>
              </a:ext>
            </a:extLst>
          </p:cNvPr>
          <p:cNvSpPr txBox="1"/>
          <p:nvPr/>
        </p:nvSpPr>
        <p:spPr>
          <a:xfrm>
            <a:off x="6589242" y="2413337"/>
            <a:ext cx="5050982" cy="1015663"/>
          </a:xfrm>
          <a:prstGeom prst="rect">
            <a:avLst/>
          </a:prstGeom>
          <a:noFill/>
        </p:spPr>
        <p:txBody>
          <a:bodyPr wrap="square" rtlCol="0">
            <a:spAutoFit/>
          </a:bodyPr>
          <a:lstStyle/>
          <a:p>
            <a:pPr algn="just"/>
            <a:r>
              <a:rPr lang="en-IT" sz="2000" dirty="0"/>
              <a:t>These store data scripts save the various data about the customers, the flights and the bookings and save them into their own txt file</a:t>
            </a:r>
          </a:p>
        </p:txBody>
      </p:sp>
    </p:spTree>
    <p:extLst>
      <p:ext uri="{BB962C8B-B14F-4D97-AF65-F5344CB8AC3E}">
        <p14:creationId xmlns:p14="http://schemas.microsoft.com/office/powerpoint/2010/main" val="294184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IT" sz="4400" dirty="0"/>
              <a:t>LOAD data</a:t>
            </a:r>
          </a:p>
        </p:txBody>
      </p:sp>
      <p:pic>
        <p:nvPicPr>
          <p:cNvPr id="4" name="Picture 3">
            <a:extLst>
              <a:ext uri="{FF2B5EF4-FFF2-40B4-BE49-F238E27FC236}">
                <a16:creationId xmlns:a16="http://schemas.microsoft.com/office/drawing/2014/main" id="{29DDFD10-7849-F440-BD17-C3834BBFD73F}"/>
              </a:ext>
            </a:extLst>
          </p:cNvPr>
          <p:cNvPicPr>
            <a:picLocks noChangeAspect="1"/>
          </p:cNvPicPr>
          <p:nvPr/>
        </p:nvPicPr>
        <p:blipFill>
          <a:blip r:embed="rId2"/>
          <a:stretch>
            <a:fillRect/>
          </a:stretch>
        </p:blipFill>
        <p:spPr>
          <a:xfrm>
            <a:off x="5375396" y="1880295"/>
            <a:ext cx="6542445" cy="2396737"/>
          </a:xfrm>
          <a:prstGeom prst="rect">
            <a:avLst/>
          </a:prstGeom>
        </p:spPr>
      </p:pic>
      <p:pic>
        <p:nvPicPr>
          <p:cNvPr id="6" name="Picture 5">
            <a:extLst>
              <a:ext uri="{FF2B5EF4-FFF2-40B4-BE49-F238E27FC236}">
                <a16:creationId xmlns:a16="http://schemas.microsoft.com/office/drawing/2014/main" id="{87BD50B3-BB85-F34A-B1B2-BE5C92728054}"/>
              </a:ext>
            </a:extLst>
          </p:cNvPr>
          <p:cNvPicPr>
            <a:picLocks noChangeAspect="1"/>
          </p:cNvPicPr>
          <p:nvPr/>
        </p:nvPicPr>
        <p:blipFill>
          <a:blip r:embed="rId3"/>
          <a:stretch>
            <a:fillRect/>
          </a:stretch>
        </p:blipFill>
        <p:spPr>
          <a:xfrm>
            <a:off x="403946" y="1880295"/>
            <a:ext cx="4785920" cy="2425080"/>
          </a:xfrm>
          <a:prstGeom prst="rect">
            <a:avLst/>
          </a:prstGeom>
        </p:spPr>
      </p:pic>
      <p:pic>
        <p:nvPicPr>
          <p:cNvPr id="8" name="Picture 7">
            <a:extLst>
              <a:ext uri="{FF2B5EF4-FFF2-40B4-BE49-F238E27FC236}">
                <a16:creationId xmlns:a16="http://schemas.microsoft.com/office/drawing/2014/main" id="{E2561170-A4FA-514F-80C8-A27B54239040}"/>
              </a:ext>
            </a:extLst>
          </p:cNvPr>
          <p:cNvPicPr>
            <a:picLocks noChangeAspect="1"/>
          </p:cNvPicPr>
          <p:nvPr/>
        </p:nvPicPr>
        <p:blipFill>
          <a:blip r:embed="rId4"/>
          <a:stretch>
            <a:fillRect/>
          </a:stretch>
        </p:blipFill>
        <p:spPr>
          <a:xfrm>
            <a:off x="7149303" y="4333289"/>
            <a:ext cx="4644869" cy="2452308"/>
          </a:xfrm>
          <a:prstGeom prst="rect">
            <a:avLst/>
          </a:prstGeom>
        </p:spPr>
      </p:pic>
      <p:sp>
        <p:nvSpPr>
          <p:cNvPr id="10" name="Rectangle 9">
            <a:extLst>
              <a:ext uri="{FF2B5EF4-FFF2-40B4-BE49-F238E27FC236}">
                <a16:creationId xmlns:a16="http://schemas.microsoft.com/office/drawing/2014/main" id="{A4A8F2A5-D385-EF4B-8086-B1D4AFD40DAE}"/>
              </a:ext>
            </a:extLst>
          </p:cNvPr>
          <p:cNvSpPr/>
          <p:nvPr/>
        </p:nvSpPr>
        <p:spPr>
          <a:xfrm>
            <a:off x="581192" y="4995205"/>
            <a:ext cx="6096000" cy="1015663"/>
          </a:xfrm>
          <a:prstGeom prst="rect">
            <a:avLst/>
          </a:prstGeom>
        </p:spPr>
        <p:txBody>
          <a:bodyPr>
            <a:spAutoFit/>
          </a:bodyPr>
          <a:lstStyle/>
          <a:p>
            <a:pPr algn="just"/>
            <a:r>
              <a:rPr lang="en-IT" sz="2000" dirty="0"/>
              <a:t>These Load data scripts load the various data about the customers, the flights and the bookings and read their information from their own txt file into the system</a:t>
            </a:r>
          </a:p>
        </p:txBody>
      </p:sp>
    </p:spTree>
    <p:extLst>
      <p:ext uri="{BB962C8B-B14F-4D97-AF65-F5344CB8AC3E}">
        <p14:creationId xmlns:p14="http://schemas.microsoft.com/office/powerpoint/2010/main" val="134100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rmAutofit/>
          </a:bodyPr>
          <a:lstStyle/>
          <a:p>
            <a:pPr algn="ctr"/>
            <a:r>
              <a:rPr lang="en-IT" sz="4400" dirty="0"/>
              <a:t>Test unit – mail - capacity </a:t>
            </a:r>
          </a:p>
        </p:txBody>
      </p:sp>
      <p:pic>
        <p:nvPicPr>
          <p:cNvPr id="5" name="Picture 4">
            <a:extLst>
              <a:ext uri="{FF2B5EF4-FFF2-40B4-BE49-F238E27FC236}">
                <a16:creationId xmlns:a16="http://schemas.microsoft.com/office/drawing/2014/main" id="{93BFF117-53B3-8342-883E-3DE344873112}"/>
              </a:ext>
            </a:extLst>
          </p:cNvPr>
          <p:cNvPicPr>
            <a:picLocks noChangeAspect="1"/>
          </p:cNvPicPr>
          <p:nvPr/>
        </p:nvPicPr>
        <p:blipFill>
          <a:blip r:embed="rId2"/>
          <a:stretch>
            <a:fillRect/>
          </a:stretch>
        </p:blipFill>
        <p:spPr>
          <a:xfrm>
            <a:off x="457619" y="1929947"/>
            <a:ext cx="2995618" cy="2488055"/>
          </a:xfrm>
          <a:prstGeom prst="rect">
            <a:avLst/>
          </a:prstGeom>
        </p:spPr>
      </p:pic>
      <p:pic>
        <p:nvPicPr>
          <p:cNvPr id="9" name="Picture 8">
            <a:extLst>
              <a:ext uri="{FF2B5EF4-FFF2-40B4-BE49-F238E27FC236}">
                <a16:creationId xmlns:a16="http://schemas.microsoft.com/office/drawing/2014/main" id="{460CA6F9-1151-784A-A96B-2D6248D5B818}"/>
              </a:ext>
            </a:extLst>
          </p:cNvPr>
          <p:cNvPicPr>
            <a:picLocks noChangeAspect="1"/>
          </p:cNvPicPr>
          <p:nvPr/>
        </p:nvPicPr>
        <p:blipFill>
          <a:blip r:embed="rId3"/>
          <a:stretch>
            <a:fillRect/>
          </a:stretch>
        </p:blipFill>
        <p:spPr>
          <a:xfrm>
            <a:off x="457619" y="4633330"/>
            <a:ext cx="6616700" cy="2057400"/>
          </a:xfrm>
          <a:prstGeom prst="rect">
            <a:avLst/>
          </a:prstGeom>
        </p:spPr>
      </p:pic>
      <p:pic>
        <p:nvPicPr>
          <p:cNvPr id="10" name="Content Placeholder 5">
            <a:extLst>
              <a:ext uri="{FF2B5EF4-FFF2-40B4-BE49-F238E27FC236}">
                <a16:creationId xmlns:a16="http://schemas.microsoft.com/office/drawing/2014/main" id="{AD28BE04-89C6-1D48-B507-2C6C630124B2}"/>
              </a:ext>
            </a:extLst>
          </p:cNvPr>
          <p:cNvPicPr>
            <a:picLocks noChangeAspect="1"/>
          </p:cNvPicPr>
          <p:nvPr/>
        </p:nvPicPr>
        <p:blipFill>
          <a:blip r:embed="rId4"/>
          <a:stretch>
            <a:fillRect/>
          </a:stretch>
        </p:blipFill>
        <p:spPr>
          <a:xfrm>
            <a:off x="3569798" y="2820768"/>
            <a:ext cx="8469370" cy="1597234"/>
          </a:xfrm>
          <a:prstGeom prst="rect">
            <a:avLst/>
          </a:prstGeom>
        </p:spPr>
      </p:pic>
      <p:pic>
        <p:nvPicPr>
          <p:cNvPr id="13" name="Picture 12">
            <a:extLst>
              <a:ext uri="{FF2B5EF4-FFF2-40B4-BE49-F238E27FC236}">
                <a16:creationId xmlns:a16="http://schemas.microsoft.com/office/drawing/2014/main" id="{6A5031DD-22F4-3A4D-945A-480C7A85A3BA}"/>
              </a:ext>
            </a:extLst>
          </p:cNvPr>
          <p:cNvPicPr>
            <a:picLocks noChangeAspect="1"/>
          </p:cNvPicPr>
          <p:nvPr/>
        </p:nvPicPr>
        <p:blipFill>
          <a:blip r:embed="rId5"/>
          <a:stretch>
            <a:fillRect/>
          </a:stretch>
        </p:blipFill>
        <p:spPr>
          <a:xfrm>
            <a:off x="7470882" y="4633330"/>
            <a:ext cx="4459441" cy="2057400"/>
          </a:xfrm>
          <a:prstGeom prst="rect">
            <a:avLst/>
          </a:prstGeom>
        </p:spPr>
      </p:pic>
      <p:sp>
        <p:nvSpPr>
          <p:cNvPr id="14" name="TextBox 13">
            <a:extLst>
              <a:ext uri="{FF2B5EF4-FFF2-40B4-BE49-F238E27FC236}">
                <a16:creationId xmlns:a16="http://schemas.microsoft.com/office/drawing/2014/main" id="{71D79B8F-AF9C-E24D-A818-52F982602E60}"/>
              </a:ext>
            </a:extLst>
          </p:cNvPr>
          <p:cNvSpPr txBox="1"/>
          <p:nvPr/>
        </p:nvSpPr>
        <p:spPr>
          <a:xfrm>
            <a:off x="3569798" y="1929947"/>
            <a:ext cx="7968412" cy="707886"/>
          </a:xfrm>
          <a:prstGeom prst="rect">
            <a:avLst/>
          </a:prstGeom>
          <a:noFill/>
        </p:spPr>
        <p:txBody>
          <a:bodyPr wrap="square" rtlCol="0">
            <a:spAutoFit/>
          </a:bodyPr>
          <a:lstStyle/>
          <a:p>
            <a:pPr algn="just"/>
            <a:r>
              <a:rPr lang="en-IT" sz="2000" dirty="0"/>
              <a:t>Here the mail and capacity data inserted into the customer and flight istances of the system and checked using a simple test unit</a:t>
            </a:r>
          </a:p>
        </p:txBody>
      </p:sp>
    </p:spTree>
    <p:extLst>
      <p:ext uri="{BB962C8B-B14F-4D97-AF65-F5344CB8AC3E}">
        <p14:creationId xmlns:p14="http://schemas.microsoft.com/office/powerpoint/2010/main" val="2795390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BA79-8132-4045-A167-D5FFC8F51EC2}"/>
              </a:ext>
            </a:extLst>
          </p:cNvPr>
          <p:cNvSpPr>
            <a:spLocks noGrp="1"/>
          </p:cNvSpPr>
          <p:nvPr>
            <p:ph type="title"/>
          </p:nvPr>
        </p:nvSpPr>
        <p:spPr/>
        <p:txBody>
          <a:bodyPr>
            <a:noAutofit/>
          </a:bodyPr>
          <a:lstStyle/>
          <a:p>
            <a:pPr algn="ctr"/>
            <a:r>
              <a:rPr lang="en-IT" sz="3600" dirty="0"/>
              <a:t>Gui -</a:t>
            </a:r>
            <a:br>
              <a:rPr lang="en-IT" sz="3600" dirty="0"/>
            </a:br>
            <a:r>
              <a:rPr lang="en-IT" sz="3600" dirty="0"/>
              <a:t>vIEW Bookings/CUSTOMERS/PASSENGERS LIST</a:t>
            </a:r>
          </a:p>
        </p:txBody>
      </p:sp>
      <p:pic>
        <p:nvPicPr>
          <p:cNvPr id="5" name="Picture 4">
            <a:extLst>
              <a:ext uri="{FF2B5EF4-FFF2-40B4-BE49-F238E27FC236}">
                <a16:creationId xmlns:a16="http://schemas.microsoft.com/office/drawing/2014/main" id="{8C9395C0-7FA8-1A46-9C90-785167BE8C54}"/>
              </a:ext>
            </a:extLst>
          </p:cNvPr>
          <p:cNvPicPr>
            <a:picLocks noChangeAspect="1"/>
          </p:cNvPicPr>
          <p:nvPr/>
        </p:nvPicPr>
        <p:blipFill>
          <a:blip r:embed="rId2"/>
          <a:stretch>
            <a:fillRect/>
          </a:stretch>
        </p:blipFill>
        <p:spPr>
          <a:xfrm>
            <a:off x="516064" y="5414512"/>
            <a:ext cx="2211365" cy="1246736"/>
          </a:xfrm>
          <a:prstGeom prst="rect">
            <a:avLst/>
          </a:prstGeom>
        </p:spPr>
      </p:pic>
      <p:pic>
        <p:nvPicPr>
          <p:cNvPr id="11" name="Picture 10">
            <a:extLst>
              <a:ext uri="{FF2B5EF4-FFF2-40B4-BE49-F238E27FC236}">
                <a16:creationId xmlns:a16="http://schemas.microsoft.com/office/drawing/2014/main" id="{F3BCFC9A-4203-DA4D-80EC-D4AA926259B9}"/>
              </a:ext>
            </a:extLst>
          </p:cNvPr>
          <p:cNvPicPr>
            <a:picLocks noChangeAspect="1"/>
          </p:cNvPicPr>
          <p:nvPr/>
        </p:nvPicPr>
        <p:blipFill>
          <a:blip r:embed="rId3"/>
          <a:stretch>
            <a:fillRect/>
          </a:stretch>
        </p:blipFill>
        <p:spPr>
          <a:xfrm>
            <a:off x="3141242" y="2112982"/>
            <a:ext cx="2101708" cy="839224"/>
          </a:xfrm>
          <a:prstGeom prst="rect">
            <a:avLst/>
          </a:prstGeom>
        </p:spPr>
      </p:pic>
      <p:pic>
        <p:nvPicPr>
          <p:cNvPr id="13" name="Picture 12">
            <a:extLst>
              <a:ext uri="{FF2B5EF4-FFF2-40B4-BE49-F238E27FC236}">
                <a16:creationId xmlns:a16="http://schemas.microsoft.com/office/drawing/2014/main" id="{4023DA3D-0298-3C44-974F-D710905DBBAC}"/>
              </a:ext>
            </a:extLst>
          </p:cNvPr>
          <p:cNvPicPr>
            <a:picLocks noChangeAspect="1"/>
          </p:cNvPicPr>
          <p:nvPr/>
        </p:nvPicPr>
        <p:blipFill>
          <a:blip r:embed="rId4"/>
          <a:stretch>
            <a:fillRect/>
          </a:stretch>
        </p:blipFill>
        <p:spPr>
          <a:xfrm>
            <a:off x="5400241" y="2040685"/>
            <a:ext cx="6229167" cy="1042083"/>
          </a:xfrm>
          <a:prstGeom prst="rect">
            <a:avLst/>
          </a:prstGeom>
        </p:spPr>
      </p:pic>
      <p:pic>
        <p:nvPicPr>
          <p:cNvPr id="15" name="Picture 14">
            <a:extLst>
              <a:ext uri="{FF2B5EF4-FFF2-40B4-BE49-F238E27FC236}">
                <a16:creationId xmlns:a16="http://schemas.microsoft.com/office/drawing/2014/main" id="{F009838B-F1BC-9C44-8444-DAFAAF815B4C}"/>
              </a:ext>
            </a:extLst>
          </p:cNvPr>
          <p:cNvPicPr>
            <a:picLocks noChangeAspect="1"/>
          </p:cNvPicPr>
          <p:nvPr/>
        </p:nvPicPr>
        <p:blipFill>
          <a:blip r:embed="rId5"/>
          <a:stretch>
            <a:fillRect/>
          </a:stretch>
        </p:blipFill>
        <p:spPr>
          <a:xfrm>
            <a:off x="3575956" y="5186199"/>
            <a:ext cx="1455472" cy="1462436"/>
          </a:xfrm>
          <a:prstGeom prst="rect">
            <a:avLst/>
          </a:prstGeom>
        </p:spPr>
      </p:pic>
      <p:pic>
        <p:nvPicPr>
          <p:cNvPr id="17" name="Picture 16">
            <a:extLst>
              <a:ext uri="{FF2B5EF4-FFF2-40B4-BE49-F238E27FC236}">
                <a16:creationId xmlns:a16="http://schemas.microsoft.com/office/drawing/2014/main" id="{101E19DF-3713-7A4A-8F15-63A741F13241}"/>
              </a:ext>
            </a:extLst>
          </p:cNvPr>
          <p:cNvPicPr>
            <a:picLocks noChangeAspect="1"/>
          </p:cNvPicPr>
          <p:nvPr/>
        </p:nvPicPr>
        <p:blipFill>
          <a:blip r:embed="rId6"/>
          <a:stretch>
            <a:fillRect/>
          </a:stretch>
        </p:blipFill>
        <p:spPr>
          <a:xfrm>
            <a:off x="5400241" y="5419268"/>
            <a:ext cx="6552273" cy="852693"/>
          </a:xfrm>
          <a:prstGeom prst="rect">
            <a:avLst/>
          </a:prstGeom>
        </p:spPr>
      </p:pic>
      <p:sp>
        <p:nvSpPr>
          <p:cNvPr id="4" name="TextBox 3">
            <a:extLst>
              <a:ext uri="{FF2B5EF4-FFF2-40B4-BE49-F238E27FC236}">
                <a16:creationId xmlns:a16="http://schemas.microsoft.com/office/drawing/2014/main" id="{AB544056-96AC-2A4B-998C-78C94D45113F}"/>
              </a:ext>
            </a:extLst>
          </p:cNvPr>
          <p:cNvSpPr txBox="1"/>
          <p:nvPr/>
        </p:nvSpPr>
        <p:spPr>
          <a:xfrm>
            <a:off x="259543" y="2009583"/>
            <a:ext cx="2724408" cy="3170099"/>
          </a:xfrm>
          <a:prstGeom prst="rect">
            <a:avLst/>
          </a:prstGeom>
          <a:noFill/>
        </p:spPr>
        <p:txBody>
          <a:bodyPr wrap="square" rtlCol="0">
            <a:spAutoFit/>
          </a:bodyPr>
          <a:lstStyle/>
          <a:p>
            <a:pPr algn="just"/>
            <a:r>
              <a:rPr lang="en-IT" sz="2000" dirty="0"/>
              <a:t>With the various popups menu options it’s possible to view the customers list, the flight’s passengers and customer’s bookings after inserting the flight/customer ID as an input in the window apperating on screen</a:t>
            </a:r>
          </a:p>
        </p:txBody>
      </p:sp>
      <p:pic>
        <p:nvPicPr>
          <p:cNvPr id="14" name="Picture 13">
            <a:extLst>
              <a:ext uri="{FF2B5EF4-FFF2-40B4-BE49-F238E27FC236}">
                <a16:creationId xmlns:a16="http://schemas.microsoft.com/office/drawing/2014/main" id="{C133B5CD-BC78-7944-A0DC-55A49C0F9E06}"/>
              </a:ext>
            </a:extLst>
          </p:cNvPr>
          <p:cNvPicPr>
            <a:picLocks noChangeAspect="1"/>
          </p:cNvPicPr>
          <p:nvPr/>
        </p:nvPicPr>
        <p:blipFill>
          <a:blip r:embed="rId7"/>
          <a:stretch>
            <a:fillRect/>
          </a:stretch>
        </p:blipFill>
        <p:spPr>
          <a:xfrm>
            <a:off x="3522684" y="3349232"/>
            <a:ext cx="1508744" cy="1494376"/>
          </a:xfrm>
          <a:prstGeom prst="rect">
            <a:avLst/>
          </a:prstGeom>
        </p:spPr>
      </p:pic>
      <p:pic>
        <p:nvPicPr>
          <p:cNvPr id="7" name="Picture 6">
            <a:extLst>
              <a:ext uri="{FF2B5EF4-FFF2-40B4-BE49-F238E27FC236}">
                <a16:creationId xmlns:a16="http://schemas.microsoft.com/office/drawing/2014/main" id="{71060B92-D894-FF48-8705-FE76617071EF}"/>
              </a:ext>
            </a:extLst>
          </p:cNvPr>
          <p:cNvPicPr>
            <a:picLocks noChangeAspect="1"/>
          </p:cNvPicPr>
          <p:nvPr/>
        </p:nvPicPr>
        <p:blipFill>
          <a:blip r:embed="rId8"/>
          <a:stretch>
            <a:fillRect/>
          </a:stretch>
        </p:blipFill>
        <p:spPr>
          <a:xfrm>
            <a:off x="5400241" y="3478197"/>
            <a:ext cx="6380887" cy="933204"/>
          </a:xfrm>
          <a:prstGeom prst="rect">
            <a:avLst/>
          </a:prstGeom>
        </p:spPr>
      </p:pic>
    </p:spTree>
    <p:extLst>
      <p:ext uri="{BB962C8B-B14F-4D97-AF65-F5344CB8AC3E}">
        <p14:creationId xmlns:p14="http://schemas.microsoft.com/office/powerpoint/2010/main" val="191410797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{34FFA512-BE2E-E249-A117-3D009E2521AD}tf10001123</Template>
  <TotalTime>1543</TotalTime>
  <Words>545</Words>
  <Application>Microsoft Macintosh PowerPoint</Application>
  <PresentationFormat>Widescreen</PresentationFormat>
  <Paragraphs>45</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Gill Sans MT</vt:lpstr>
      <vt:lpstr>Wingdings 2</vt:lpstr>
      <vt:lpstr>Dividend</vt:lpstr>
      <vt:lpstr>Flight booking system</vt:lpstr>
      <vt:lpstr>FOLDER STRUCTURE AND FILES</vt:lpstr>
      <vt:lpstr>ADD customers code</vt:lpstr>
      <vt:lpstr>list customer code</vt:lpstr>
      <vt:lpstr>Issue  and cancel bookings</vt:lpstr>
      <vt:lpstr>Save data</vt:lpstr>
      <vt:lpstr>LOAD data</vt:lpstr>
      <vt:lpstr>Test unit – mail - capacity </vt:lpstr>
      <vt:lpstr>Gui - vIEW Bookings/CUSTOMERS/PASSENGERS LIST</vt:lpstr>
      <vt:lpstr>Gui - adding new cUSTOMER</vt:lpstr>
      <vt:lpstr>CODE OF gUI ELEMENTS</vt:lpstr>
      <vt:lpstr>Remove ( hide )  Customer / flight</vt:lpstr>
      <vt:lpstr>Impose limit of passengers on flights</vt:lpstr>
      <vt:lpstr>Delete customer / flight</vt:lpstr>
      <vt:lpstr>JAVA DOC</vt:lpstr>
      <vt:lpstr>View only future flights</vt:lpstr>
      <vt:lpstr>ADD / CANCEL BOOKINGS USING GUI</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booking system</dc:title>
  <dc:creator>Microsoft Office User</dc:creator>
  <cp:lastModifiedBy>Microsoft Office User</cp:lastModifiedBy>
  <cp:revision>19</cp:revision>
  <dcterms:created xsi:type="dcterms:W3CDTF">2021-01-15T09:55:17Z</dcterms:created>
  <dcterms:modified xsi:type="dcterms:W3CDTF">2021-01-16T11:38:34Z</dcterms:modified>
</cp:coreProperties>
</file>